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9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29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B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03120"/>
            <a:ext cx="5943600" cy="59436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-1188720"/>
            <a:ext cx="3931920" cy="3931920"/>
          </a:xfrm>
          <a:prstGeom prst="ellipse">
            <a:avLst/>
          </a:prstGeom>
          <a:solidFill>
            <a:srgbClr val="24327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640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194560"/>
            <a:ext cx="8686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Field Roles Guide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40080" y="324612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Student Admission System is, and exactly what each role —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Onsite Facilitator, Coordinator, Academic Manager, and University Admin — can do in it.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4709160"/>
            <a:ext cx="658368" cy="65836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56" y="4880336"/>
            <a:ext cx="316017" cy="31601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320040" y="544068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Onsite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2148840" y="4709160"/>
            <a:ext cx="658368" cy="65836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016" y="4880336"/>
            <a:ext cx="316017" cy="31601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544068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Coordinator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3657600" y="4709160"/>
            <a:ext cx="658368" cy="65836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8776" y="4880336"/>
            <a:ext cx="316017" cy="31601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337560" y="544068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166360" y="4709160"/>
            <a:ext cx="658368" cy="65836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7536" y="4880336"/>
            <a:ext cx="316017" cy="31601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846320" y="544068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1050" dirty="0"/>
          </a:p>
        </p:txBody>
      </p:sp>
      <p:sp>
        <p:nvSpPr>
          <p:cNvPr id="19" name="Text 13"/>
          <p:cNvSpPr/>
          <p:nvPr/>
        </p:nvSpPr>
        <p:spPr>
          <a:xfrm>
            <a:off x="64008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Jesuit Worldwide Learning  ·  Admissions Operations</a:t>
            </a:r>
            <a:endParaRPr lang="en-US" sz="1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1F837D1-EE1D-9C0A-2FD2-3F850880D2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434" y="752853"/>
            <a:ext cx="6612597" cy="12588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Status — What Each Label Means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these consistently; status changes should always reflect real progress.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5" name="Shape 3"/>
          <p:cNvSpPr/>
          <p:nvPr/>
        </p:nvSpPr>
        <p:spPr>
          <a:xfrm>
            <a:off x="713232" y="192938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92938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13232" y="233172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is in progress and under evaluation.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172200" y="178308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9" name="Shape 7"/>
          <p:cNvSpPr/>
          <p:nvPr/>
        </p:nvSpPr>
        <p:spPr>
          <a:xfrm>
            <a:off x="6336792" y="192938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10" name="Text 8"/>
          <p:cNvSpPr/>
          <p:nvPr/>
        </p:nvSpPr>
        <p:spPr>
          <a:xfrm>
            <a:off x="6336792" y="192938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 Selected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336792" y="233172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in the admission process; document verification underway.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97180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13" name="Shape 11"/>
          <p:cNvSpPr/>
          <p:nvPr/>
        </p:nvSpPr>
        <p:spPr>
          <a:xfrm>
            <a:off x="713232" y="311810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311810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Tentative Admitted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13232" y="352044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Provisionally admitted — required documents not yet fully submitted.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72200" y="297180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17" name="Shape 15"/>
          <p:cNvSpPr/>
          <p:nvPr/>
        </p:nvSpPr>
        <p:spPr>
          <a:xfrm>
            <a:off x="6336792" y="311810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6336792" y="311810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Admitted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36792" y="352044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Successfully joined the program.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416052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21" name="Shape 19"/>
          <p:cNvSpPr/>
          <p:nvPr/>
        </p:nvSpPr>
        <p:spPr>
          <a:xfrm>
            <a:off x="713232" y="430682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430682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Eligible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13232" y="470916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screening test, EST, or essay evaluation.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72200" y="416052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25" name="Shape 23"/>
          <p:cNvSpPr/>
          <p:nvPr/>
        </p:nvSpPr>
        <p:spPr>
          <a:xfrm>
            <a:off x="6336792" y="430682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26" name="Text 24"/>
          <p:cNvSpPr/>
          <p:nvPr/>
        </p:nvSpPr>
        <p:spPr>
          <a:xfrm>
            <a:off x="6336792" y="430682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Selected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336792" y="470916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failed, or documents not approved.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48640" y="534924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29" name="Shape 27"/>
          <p:cNvSpPr/>
          <p:nvPr/>
        </p:nvSpPr>
        <p:spPr>
          <a:xfrm>
            <a:off x="713232" y="549554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30" name="Text 28"/>
          <p:cNvSpPr/>
          <p:nvPr/>
        </p:nvSpPr>
        <p:spPr>
          <a:xfrm>
            <a:off x="713232" y="549554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Interested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13232" y="589788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Applicant chose not to continue the process.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172200" y="5349240"/>
            <a:ext cx="5440680" cy="1024128"/>
          </a:xfrm>
          <a:prstGeom prst="roundRect">
            <a:avLst>
              <a:gd name="adj" fmla="val 6250"/>
            </a:avLst>
          </a:prstGeom>
          <a:solidFill>
            <a:srgbClr val="F6F8FC"/>
          </a:solidFill>
          <a:ln/>
        </p:spPr>
      </p:sp>
      <p:sp>
        <p:nvSpPr>
          <p:cNvPr id="33" name="Shape 31"/>
          <p:cNvSpPr/>
          <p:nvPr/>
        </p:nvSpPr>
        <p:spPr>
          <a:xfrm>
            <a:off x="6336792" y="5495544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</p:sp>
      <p:sp>
        <p:nvSpPr>
          <p:cNvPr id="34" name="Text 32"/>
          <p:cNvSpPr/>
          <p:nvPr/>
        </p:nvSpPr>
        <p:spPr>
          <a:xfrm>
            <a:off x="6336792" y="5495544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Duplicated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336792" y="5897880"/>
            <a:ext cx="51114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applications submitted for the same program.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1B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200400"/>
            <a:ext cx="5943600" cy="59436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5684368" y="1371600"/>
            <a:ext cx="822960" cy="822960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1585570"/>
            <a:ext cx="395021" cy="3950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423160"/>
            <a:ext cx="103628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 the Right Tool for the Right Step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828800" y="3337560"/>
            <a:ext cx="853409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button or column you expect isn't visible, it's almost always because your role doesn't perform that step — not a system error. Check the matrix on the previous slide, then escalate to the next role up if something still looks wrong.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914400" y="4937760"/>
            <a:ext cx="10362895" cy="6189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0A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Operations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Admissions Portal?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system, two connected tools — used from application to enrolment.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2788920"/>
          </a:xfrm>
          <a:prstGeom prst="roundRect">
            <a:avLst>
              <a:gd name="adj" fmla="val 2623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9659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49" y="2113361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1248" y="26974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Form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41248" y="3200400"/>
            <a:ext cx="3063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8-step online wizard students complete to apply: eligibility check, identity verification, personal details, location, education background, language proficiency, essay submission, and consent.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89120" y="1691640"/>
            <a:ext cx="3611880" cy="2788920"/>
          </a:xfrm>
          <a:prstGeom prst="roundRect">
            <a:avLst>
              <a:gd name="adj" fmla="val 2623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81728" y="19659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129" y="2113361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81728" y="26974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 Applications Table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681728" y="3200400"/>
            <a:ext cx="3063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screen. Every submitted application lands here as a row, where your role's permissions decide what you can view, upload, evaluate, or approve.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229600" y="1691640"/>
            <a:ext cx="3611880" cy="2788920"/>
          </a:xfrm>
          <a:prstGeom prst="roundRect">
            <a:avLst>
              <a:gd name="adj" fmla="val 2623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522208" y="19659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609" y="2113361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22208" y="26974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Dashboard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522208" y="3200400"/>
            <a:ext cx="3063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admission, students log in here to complete remaining steps — online screening, EST/CEST, essay writing, and document submission.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548640" y="4800600"/>
            <a:ext cx="11064240" cy="1325880"/>
          </a:xfrm>
          <a:prstGeom prst="roundRect">
            <a:avLst>
              <a:gd name="adj" fmla="val 5517"/>
            </a:avLst>
          </a:prstGeom>
          <a:solidFill>
            <a:srgbClr val="1E2761"/>
          </a:solidFill>
          <a:ln/>
        </p:spPr>
      </p:sp>
      <p:sp>
        <p:nvSpPr>
          <p:cNvPr id="20" name="Shape 15"/>
          <p:cNvSpPr/>
          <p:nvPr/>
        </p:nvSpPr>
        <p:spPr>
          <a:xfrm>
            <a:off x="868680" y="5074920"/>
            <a:ext cx="566928" cy="56692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81" y="5222321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600200" y="4983480"/>
            <a:ext cx="9692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is role-based and scoped. </a:t>
            </a: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only ever see applications and actions relevant to your level — your assigned learning center(s), your country, or your university — never the full national or global dataset unless your role requires it.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Roles, Four Levels of Scope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role sees a different slice of the same applications table.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743200" cy="4434840"/>
          </a:xfrm>
          <a:prstGeom prst="roundRect">
            <a:avLst>
              <a:gd name="adj" fmla="val 2667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9164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2240280"/>
            <a:ext cx="2743200" cy="36576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7" name="Shape 5"/>
          <p:cNvSpPr/>
          <p:nvPr/>
        </p:nvSpPr>
        <p:spPr>
          <a:xfrm>
            <a:off x="1636776" y="1819656"/>
            <a:ext cx="566928" cy="56692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77" y="1967057"/>
            <a:ext cx="272125" cy="27212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58368" y="265176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Onsite Facilitator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822960" y="3154680"/>
            <a:ext cx="2194560" cy="384048"/>
          </a:xfrm>
          <a:prstGeom prst="roundRect">
            <a:avLst>
              <a:gd name="adj" fmla="val 50000"/>
            </a:avLst>
          </a:prstGeom>
          <a:solidFill>
            <a:srgbClr val="CADCFC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315468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Learning Center(s)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804672" y="3703320"/>
            <a:ext cx="223113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with students at the center — collects documents, uploads files, runs the signature and EST steps day to day.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3456432" y="1691640"/>
            <a:ext cx="2743200" cy="4434840"/>
          </a:xfrm>
          <a:prstGeom prst="roundRect">
            <a:avLst>
              <a:gd name="adj" fmla="val 2667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456432" y="169164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/>
        </p:spPr>
      </p:sp>
      <p:sp>
        <p:nvSpPr>
          <p:cNvPr id="15" name="Shape 12"/>
          <p:cNvSpPr/>
          <p:nvPr/>
        </p:nvSpPr>
        <p:spPr>
          <a:xfrm>
            <a:off x="3456432" y="2240280"/>
            <a:ext cx="2743200" cy="36576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6" name="Shape 13"/>
          <p:cNvSpPr/>
          <p:nvPr/>
        </p:nvSpPr>
        <p:spPr>
          <a:xfrm>
            <a:off x="4544568" y="1819656"/>
            <a:ext cx="566928" cy="56692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969" y="1967057"/>
            <a:ext cx="272125" cy="272125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566160" y="265176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Coordinator</a:t>
            </a:r>
            <a:endParaRPr lang="en-US" sz="1450" dirty="0"/>
          </a:p>
        </p:txBody>
      </p:sp>
      <p:sp>
        <p:nvSpPr>
          <p:cNvPr id="19" name="Shape 15"/>
          <p:cNvSpPr/>
          <p:nvPr/>
        </p:nvSpPr>
        <p:spPr>
          <a:xfrm>
            <a:off x="3730752" y="3154680"/>
            <a:ext cx="2194560" cy="384048"/>
          </a:xfrm>
          <a:prstGeom prst="roundRect">
            <a:avLst>
              <a:gd name="adj" fmla="val 50000"/>
            </a:avLst>
          </a:prstGeom>
          <a:solidFill>
            <a:srgbClr val="CADCFC"/>
          </a:solidFill>
          <a:ln/>
        </p:spPr>
      </p:sp>
      <p:sp>
        <p:nvSpPr>
          <p:cNvPr id="20" name="Text 16"/>
          <p:cNvSpPr/>
          <p:nvPr/>
        </p:nvSpPr>
        <p:spPr>
          <a:xfrm>
            <a:off x="3730752" y="315468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Learning Center(s)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3712464" y="3703320"/>
            <a:ext cx="223113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center-level scope as the Facilitator, plus generating official KU registration and declaration documents.</a:t>
            </a:r>
            <a:endParaRPr lang="en-US" sz="1150" dirty="0"/>
          </a:p>
        </p:txBody>
      </p:sp>
      <p:sp>
        <p:nvSpPr>
          <p:cNvPr id="22" name="Shape 18"/>
          <p:cNvSpPr/>
          <p:nvPr/>
        </p:nvSpPr>
        <p:spPr>
          <a:xfrm>
            <a:off x="6364224" y="1691640"/>
            <a:ext cx="2743200" cy="4434840"/>
          </a:xfrm>
          <a:prstGeom prst="roundRect">
            <a:avLst>
              <a:gd name="adj" fmla="val 2667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6364224" y="169164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/>
        </p:spPr>
      </p:sp>
      <p:sp>
        <p:nvSpPr>
          <p:cNvPr id="24" name="Shape 20"/>
          <p:cNvSpPr/>
          <p:nvPr/>
        </p:nvSpPr>
        <p:spPr>
          <a:xfrm>
            <a:off x="6364224" y="2240280"/>
            <a:ext cx="2743200" cy="36576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5" name="Shape 21"/>
          <p:cNvSpPr/>
          <p:nvPr/>
        </p:nvSpPr>
        <p:spPr>
          <a:xfrm>
            <a:off x="7452360" y="1819656"/>
            <a:ext cx="566928" cy="56692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9761" y="1967057"/>
            <a:ext cx="272125" cy="272125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6473952" y="265176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Manager</a:t>
            </a:r>
            <a:endParaRPr lang="en-US" sz="1450" dirty="0"/>
          </a:p>
        </p:txBody>
      </p:sp>
      <p:sp>
        <p:nvSpPr>
          <p:cNvPr id="28" name="Shape 23"/>
          <p:cNvSpPr/>
          <p:nvPr/>
        </p:nvSpPr>
        <p:spPr>
          <a:xfrm>
            <a:off x="6638544" y="3154680"/>
            <a:ext cx="2194560" cy="384048"/>
          </a:xfrm>
          <a:prstGeom prst="roundRect">
            <a:avLst>
              <a:gd name="adj" fmla="val 50000"/>
            </a:avLst>
          </a:prstGeom>
          <a:solidFill>
            <a:srgbClr val="CADCFC"/>
          </a:solidFill>
          <a:ln/>
        </p:spPr>
      </p:sp>
      <p:sp>
        <p:nvSpPr>
          <p:cNvPr id="29" name="Text 24"/>
          <p:cNvSpPr/>
          <p:nvPr/>
        </p:nvSpPr>
        <p:spPr>
          <a:xfrm>
            <a:off x="6638544" y="315468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 Country</a:t>
            </a:r>
            <a:endParaRPr lang="en-US" sz="1000" dirty="0"/>
          </a:p>
        </p:txBody>
      </p:sp>
      <p:sp>
        <p:nvSpPr>
          <p:cNvPr id="30" name="Text 25"/>
          <p:cNvSpPr/>
          <p:nvPr/>
        </p:nvSpPr>
        <p:spPr>
          <a:xfrm>
            <a:off x="6620256" y="3703320"/>
            <a:ext cx="223113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Oversees every center in their country — monitors progress across centers, manages EST and signature approvals.</a:t>
            </a:r>
            <a:endParaRPr lang="en-US" sz="1150" dirty="0"/>
          </a:p>
        </p:txBody>
      </p:sp>
      <p:sp>
        <p:nvSpPr>
          <p:cNvPr id="31" name="Shape 26"/>
          <p:cNvSpPr/>
          <p:nvPr/>
        </p:nvSpPr>
        <p:spPr>
          <a:xfrm>
            <a:off x="9272016" y="1691640"/>
            <a:ext cx="2743200" cy="4434840"/>
          </a:xfrm>
          <a:prstGeom prst="roundRect">
            <a:avLst>
              <a:gd name="adj" fmla="val 2667"/>
            </a:avLst>
          </a:prstGeom>
          <a:solidFill>
            <a:srgbClr val="F6F8FC"/>
          </a:solidFill>
          <a:ln/>
          <a:effectLst>
            <a:outerShdw blurRad="127000" dist="381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32" name="Shape 27"/>
          <p:cNvSpPr/>
          <p:nvPr/>
        </p:nvSpPr>
        <p:spPr>
          <a:xfrm>
            <a:off x="9272016" y="169164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/>
        </p:spPr>
      </p:sp>
      <p:sp>
        <p:nvSpPr>
          <p:cNvPr id="33" name="Shape 28"/>
          <p:cNvSpPr/>
          <p:nvPr/>
        </p:nvSpPr>
        <p:spPr>
          <a:xfrm>
            <a:off x="9272016" y="2240280"/>
            <a:ext cx="2743200" cy="36576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4" name="Shape 29"/>
          <p:cNvSpPr/>
          <p:nvPr/>
        </p:nvSpPr>
        <p:spPr>
          <a:xfrm>
            <a:off x="10360152" y="1819656"/>
            <a:ext cx="566928" cy="566928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3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7553" y="1967057"/>
            <a:ext cx="272125" cy="272125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9381744" y="265176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University Admin</a:t>
            </a:r>
            <a:endParaRPr lang="en-US" sz="1450" dirty="0"/>
          </a:p>
        </p:txBody>
      </p:sp>
      <p:sp>
        <p:nvSpPr>
          <p:cNvPr id="37" name="Shape 31"/>
          <p:cNvSpPr/>
          <p:nvPr/>
        </p:nvSpPr>
        <p:spPr>
          <a:xfrm>
            <a:off x="9546336" y="3154680"/>
            <a:ext cx="2194560" cy="384048"/>
          </a:xfrm>
          <a:prstGeom prst="roundRect">
            <a:avLst>
              <a:gd name="adj" fmla="val 50000"/>
            </a:avLst>
          </a:prstGeom>
          <a:solidFill>
            <a:srgbClr val="CADCFC"/>
          </a:solidFill>
          <a:ln/>
        </p:spPr>
      </p:sp>
      <p:sp>
        <p:nvSpPr>
          <p:cNvPr id="38" name="Text 32"/>
          <p:cNvSpPr/>
          <p:nvPr/>
        </p:nvSpPr>
        <p:spPr>
          <a:xfrm>
            <a:off x="9546336" y="315468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University Only</a:t>
            </a:r>
            <a:endParaRPr lang="en-US" sz="1000" dirty="0"/>
          </a:p>
        </p:txBody>
      </p:sp>
      <p:sp>
        <p:nvSpPr>
          <p:cNvPr id="39" name="Text 33"/>
          <p:cNvSpPr/>
          <p:nvPr/>
        </p:nvSpPr>
        <p:spPr>
          <a:xfrm>
            <a:off x="9528048" y="3703320"/>
            <a:ext cx="223113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receiving university's representative — performs official document verification and essay evaluation, generates final KU documents.</a:t>
            </a:r>
            <a:endParaRPr lang="en-US" sz="1150" dirty="0"/>
          </a:p>
        </p:txBody>
      </p:sp>
      <p:sp>
        <p:nvSpPr>
          <p:cNvPr id="40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41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Admission Journey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stages every applicant moves through — each role acts at different points.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670048" y="3108960"/>
            <a:ext cx="109728" cy="0"/>
          </a:xfrm>
          <a:prstGeom prst="line">
            <a:avLst/>
          </a:prstGeom>
          <a:noFill/>
          <a:ln w="38100">
            <a:solidFill>
              <a:srgbClr val="CADCF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737360"/>
            <a:ext cx="2121408" cy="2743200"/>
          </a:xfrm>
          <a:prstGeom prst="roundRect">
            <a:avLst>
              <a:gd name="adj" fmla="val 3448"/>
            </a:avLst>
          </a:prstGeom>
          <a:solidFill>
            <a:srgbClr val="F6F8FC"/>
          </a:solidFill>
          <a:ln/>
          <a:effectLst>
            <a:outerShdw blurRad="101600" dist="254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98448" y="1965960"/>
            <a:ext cx="621792" cy="6217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1298448" y="1965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0A6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5800" y="2743200"/>
            <a:ext cx="1847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Screening Test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13232" y="3246120"/>
            <a:ext cx="17922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8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45-min auto-graded test. Below minimum → Not Eligible, no manual override.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4901184" y="3108960"/>
            <a:ext cx="109728" cy="0"/>
          </a:xfrm>
          <a:prstGeom prst="line">
            <a:avLst/>
          </a:prstGeom>
          <a:noFill/>
          <a:ln w="38100">
            <a:solidFill>
              <a:srgbClr val="CADCF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79776" y="1737360"/>
            <a:ext cx="2121408" cy="2743200"/>
          </a:xfrm>
          <a:prstGeom prst="roundRect">
            <a:avLst>
              <a:gd name="adj" fmla="val 3448"/>
            </a:avLst>
          </a:prstGeom>
          <a:solidFill>
            <a:srgbClr val="F6F8FC"/>
          </a:solidFill>
          <a:ln/>
          <a:effectLst>
            <a:outerShdw blurRad="101600" dist="254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529584" y="1965960"/>
            <a:ext cx="621792" cy="6217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3" name="Text 11"/>
          <p:cNvSpPr/>
          <p:nvPr/>
        </p:nvSpPr>
        <p:spPr>
          <a:xfrm>
            <a:off x="3529584" y="1965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0A6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916936" y="2743200"/>
            <a:ext cx="1847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LinguaSkill / CEST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944368" y="3246120"/>
            <a:ext cx="17922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8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eligibility. Credentials issued by JWL, valid 14 days only.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132320" y="3108960"/>
            <a:ext cx="109728" cy="0"/>
          </a:xfrm>
          <a:prstGeom prst="line">
            <a:avLst/>
          </a:prstGeom>
          <a:noFill/>
          <a:ln w="38100">
            <a:solidFill>
              <a:srgbClr val="CADCF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010912" y="1737360"/>
            <a:ext cx="2121408" cy="2743200"/>
          </a:xfrm>
          <a:prstGeom prst="roundRect">
            <a:avLst>
              <a:gd name="adj" fmla="val 3448"/>
            </a:avLst>
          </a:prstGeom>
          <a:solidFill>
            <a:srgbClr val="F6F8FC"/>
          </a:solidFill>
          <a:ln/>
          <a:effectLst>
            <a:outerShdw blurRad="101600" dist="254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760720" y="1965960"/>
            <a:ext cx="621792" cy="6217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5760720" y="1965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0A6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148072" y="2743200"/>
            <a:ext cx="1847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Essay Evaluation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175504" y="3246120"/>
            <a:ext cx="17922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8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programs: 30-mark handwritten essay. Short-term: 4-point motivation essay.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9363456" y="3108960"/>
            <a:ext cx="109728" cy="0"/>
          </a:xfrm>
          <a:prstGeom prst="line">
            <a:avLst/>
          </a:prstGeom>
          <a:noFill/>
          <a:ln w="38100">
            <a:solidFill>
              <a:srgbClr val="CADCF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242048" y="1737360"/>
            <a:ext cx="2121408" cy="2743200"/>
          </a:xfrm>
          <a:prstGeom prst="roundRect">
            <a:avLst>
              <a:gd name="adj" fmla="val 3448"/>
            </a:avLst>
          </a:prstGeom>
          <a:solidFill>
            <a:srgbClr val="F6F8FC"/>
          </a:solidFill>
          <a:ln/>
          <a:effectLst>
            <a:outerShdw blurRad="101600" dist="254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991856" y="1965960"/>
            <a:ext cx="621792" cy="6217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5" name="Text 23"/>
          <p:cNvSpPr/>
          <p:nvPr/>
        </p:nvSpPr>
        <p:spPr>
          <a:xfrm>
            <a:off x="7991856" y="1965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0A6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379208" y="2743200"/>
            <a:ext cx="1847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Verification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06640" y="3246120"/>
            <a:ext cx="17922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8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certificate + ID proof checked by JWL, then by the university.</a:t>
            </a:r>
            <a:endParaRPr lang="en-US" sz="980" dirty="0"/>
          </a:p>
        </p:txBody>
      </p:sp>
      <p:sp>
        <p:nvSpPr>
          <p:cNvPr id="28" name="Shape 26"/>
          <p:cNvSpPr/>
          <p:nvPr/>
        </p:nvSpPr>
        <p:spPr>
          <a:xfrm>
            <a:off x="9473184" y="1737360"/>
            <a:ext cx="2121408" cy="2743200"/>
          </a:xfrm>
          <a:prstGeom prst="roundRect">
            <a:avLst>
              <a:gd name="adj" fmla="val 3448"/>
            </a:avLst>
          </a:prstGeom>
          <a:solidFill>
            <a:srgbClr val="F6F8FC"/>
          </a:solidFill>
          <a:ln/>
          <a:effectLst>
            <a:outerShdw blurRad="101600" dist="25400" dir="5400000" algn="bl" rotWithShape="0">
              <a:srgbClr val="1E2761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10222992" y="1965960"/>
            <a:ext cx="621792" cy="6217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0" name="Text 28"/>
          <p:cNvSpPr/>
          <p:nvPr/>
        </p:nvSpPr>
        <p:spPr>
          <a:xfrm>
            <a:off x="10222992" y="1965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0A6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9610344" y="2743200"/>
            <a:ext cx="1847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Status Decision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637776" y="3246120"/>
            <a:ext cx="17922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8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moves to Admitted, Not Eligible, Not Selected, etc.</a:t>
            </a:r>
            <a:endParaRPr lang="en-US" sz="980" dirty="0"/>
          </a:p>
        </p:txBody>
      </p:sp>
      <p:sp>
        <p:nvSpPr>
          <p:cNvPr id="33" name="Shape 31"/>
          <p:cNvSpPr/>
          <p:nvPr/>
        </p:nvSpPr>
        <p:spPr>
          <a:xfrm>
            <a:off x="548640" y="489204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1E2761"/>
          </a:solidFill>
          <a:ln/>
        </p:spPr>
      </p:sp>
      <p:sp>
        <p:nvSpPr>
          <p:cNvPr id="34" name="Shape 32"/>
          <p:cNvSpPr/>
          <p:nvPr/>
        </p:nvSpPr>
        <p:spPr>
          <a:xfrm>
            <a:off x="868680" y="5138928"/>
            <a:ext cx="530352" cy="530352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572" y="5276820"/>
            <a:ext cx="254569" cy="254569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1554480" y="5029200"/>
            <a:ext cx="9784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guide focuses on Steps 1–4 — where Facilitators, Coordinators, Academic Managers, and University Admins do nearly all of their day-to-day work. Step 5 (status) is a consequence of the others, not a separate action.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877824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Onsite Facilitator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2514600"/>
            <a:ext cx="2560320" cy="384048"/>
          </a:xfrm>
          <a:prstGeom prst="roundRect">
            <a:avLst>
              <a:gd name="adj" fmla="val 50000"/>
            </a:avLst>
          </a:prstGeom>
          <a:solidFill>
            <a:srgbClr val="2E3A78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5146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0A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Learning Center(s)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40080" y="310896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day-to-day, in-person link between students and the system — most document and signature handling starts here.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6052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7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DO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160520" y="86868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949513"/>
            <a:ext cx="149230" cy="1492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9028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for your assigned center(s) only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160520" y="1472184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1553017"/>
            <a:ext cx="149230" cy="1492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9028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school certificate, ID proof, profile picture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160520" y="2075688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156521"/>
            <a:ext cx="149230" cy="1492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9028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and edit the essay file before it's scored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160520" y="2679192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760025"/>
            <a:ext cx="149230" cy="14923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59028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EST training status and EST test status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4160520" y="3282696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363529"/>
            <a:ext cx="149230" cy="14923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459028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student's signature for KU documents</a:t>
            </a:r>
            <a:endParaRPr lang="en-US" sz="1100" dirty="0"/>
          </a:p>
        </p:txBody>
      </p:sp>
      <p:sp>
        <p:nvSpPr>
          <p:cNvPr id="25" name="Shape 17"/>
          <p:cNvSpPr/>
          <p:nvPr/>
        </p:nvSpPr>
        <p:spPr>
          <a:xfrm>
            <a:off x="4160520" y="388620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967033"/>
            <a:ext cx="149230" cy="14923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59028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or reject a pending signature upload</a:t>
            </a:r>
            <a:endParaRPr lang="en-US" sz="1100" dirty="0"/>
          </a:p>
        </p:txBody>
      </p:sp>
      <p:sp>
        <p:nvSpPr>
          <p:cNvPr id="28" name="Text 19"/>
          <p:cNvSpPr/>
          <p:nvPr/>
        </p:nvSpPr>
        <p:spPr>
          <a:xfrm>
            <a:off x="800100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DO</a:t>
            </a:r>
            <a:endParaRPr lang="en-US" sz="1300" dirty="0"/>
          </a:p>
        </p:txBody>
      </p:sp>
      <p:sp>
        <p:nvSpPr>
          <p:cNvPr id="29" name="Shape 20"/>
          <p:cNvSpPr/>
          <p:nvPr/>
        </p:nvSpPr>
        <p:spPr>
          <a:xfrm>
            <a:off x="8001000" y="86868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949513"/>
            <a:ext cx="149230" cy="14923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843076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from other centers or countries</a:t>
            </a:r>
            <a:endParaRPr lang="en-US" sz="1100" dirty="0"/>
          </a:p>
        </p:txBody>
      </p:sp>
      <p:sp>
        <p:nvSpPr>
          <p:cNvPr id="32" name="Shape 22"/>
          <p:cNvSpPr/>
          <p:nvPr/>
        </p:nvSpPr>
        <p:spPr>
          <a:xfrm>
            <a:off x="8001000" y="1472184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1553017"/>
            <a:ext cx="149230" cy="149230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43076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uploaded documents (admin-only)</a:t>
            </a:r>
            <a:endParaRPr lang="en-US" sz="1100" dirty="0"/>
          </a:p>
        </p:txBody>
      </p:sp>
      <p:sp>
        <p:nvSpPr>
          <p:cNvPr id="35" name="Shape 24"/>
          <p:cNvSpPr/>
          <p:nvPr/>
        </p:nvSpPr>
        <p:spPr>
          <a:xfrm>
            <a:off x="8001000" y="2075688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156521"/>
            <a:ext cx="149230" cy="149230"/>
          </a:xfrm>
          <a:prstGeom prst="rect">
            <a:avLst/>
          </a:prstGeom>
        </p:spPr>
      </p:pic>
      <p:sp>
        <p:nvSpPr>
          <p:cNvPr id="37" name="Text 25"/>
          <p:cNvSpPr/>
          <p:nvPr/>
        </p:nvSpPr>
        <p:spPr>
          <a:xfrm>
            <a:off x="843076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essays or assign essay scores</a:t>
            </a:r>
            <a:endParaRPr lang="en-US" sz="1100" dirty="0"/>
          </a:p>
        </p:txBody>
      </p:sp>
      <p:sp>
        <p:nvSpPr>
          <p:cNvPr id="38" name="Shape 26"/>
          <p:cNvSpPr/>
          <p:nvPr/>
        </p:nvSpPr>
        <p:spPr>
          <a:xfrm>
            <a:off x="8001000" y="2679192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760025"/>
            <a:ext cx="149230" cy="149230"/>
          </a:xfrm>
          <a:prstGeom prst="rect">
            <a:avLst/>
          </a:prstGeom>
        </p:spPr>
      </p:pic>
      <p:sp>
        <p:nvSpPr>
          <p:cNvPr id="40" name="Text 27"/>
          <p:cNvSpPr/>
          <p:nvPr/>
        </p:nvSpPr>
        <p:spPr>
          <a:xfrm>
            <a:off x="843076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JWL or University document verification</a:t>
            </a:r>
            <a:endParaRPr lang="en-US" sz="1100" dirty="0"/>
          </a:p>
        </p:txBody>
      </p:sp>
      <p:sp>
        <p:nvSpPr>
          <p:cNvPr id="41" name="Shape 28"/>
          <p:cNvSpPr/>
          <p:nvPr/>
        </p:nvSpPr>
        <p:spPr>
          <a:xfrm>
            <a:off x="8001000" y="3282696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363529"/>
            <a:ext cx="149230" cy="149230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843076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KU registration/declaration documents</a:t>
            </a:r>
            <a:endParaRPr lang="en-US" sz="1100" dirty="0"/>
          </a:p>
        </p:txBody>
      </p:sp>
      <p:sp>
        <p:nvSpPr>
          <p:cNvPr id="44" name="Shape 30"/>
          <p:cNvSpPr/>
          <p:nvPr/>
        </p:nvSpPr>
        <p:spPr>
          <a:xfrm>
            <a:off x="8001000" y="388620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967033"/>
            <a:ext cx="149230" cy="149230"/>
          </a:xfrm>
          <a:prstGeom prst="rect">
            <a:avLst/>
          </a:prstGeom>
        </p:spPr>
      </p:pic>
      <p:sp>
        <p:nvSpPr>
          <p:cNvPr id="46" name="Text 31"/>
          <p:cNvSpPr/>
          <p:nvPr/>
        </p:nvSpPr>
        <p:spPr>
          <a:xfrm>
            <a:off x="843076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bulk uploads (scores, EST credentials)</a:t>
            </a:r>
            <a:endParaRPr lang="en-US" sz="1100" dirty="0"/>
          </a:p>
        </p:txBody>
      </p:sp>
      <p:sp>
        <p:nvSpPr>
          <p:cNvPr id="47" name="Shape 32"/>
          <p:cNvSpPr/>
          <p:nvPr/>
        </p:nvSpPr>
        <p:spPr>
          <a:xfrm>
            <a:off x="4160520" y="4535424"/>
            <a:ext cx="7406640" cy="1728216"/>
          </a:xfrm>
          <a:prstGeom prst="roundRect">
            <a:avLst>
              <a:gd name="adj" fmla="val 4233"/>
            </a:avLst>
          </a:prstGeom>
          <a:solidFill>
            <a:srgbClr val="F6F8FC"/>
          </a:solidFill>
          <a:ln/>
        </p:spPr>
      </p:sp>
      <p:sp>
        <p:nvSpPr>
          <p:cNvPr id="48" name="Text 33"/>
          <p:cNvSpPr/>
          <p:nvPr/>
        </p:nvSpPr>
        <p:spPr>
          <a:xfrm>
            <a:off x="4434840" y="54406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</a:t>
            </a: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the one collecting signatures and documents at the center, then handing off evaluation and verification to Coordinators, Academic Managers, or the University.</a:t>
            </a:r>
            <a:endParaRPr lang="en-US" sz="1200" dirty="0"/>
          </a:p>
        </p:txBody>
      </p:sp>
      <p:sp>
        <p:nvSpPr>
          <p:cNvPr id="49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50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877824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Coordinator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2514600"/>
            <a:ext cx="2560320" cy="384048"/>
          </a:xfrm>
          <a:prstGeom prst="roundRect">
            <a:avLst>
              <a:gd name="adj" fmla="val 50000"/>
            </a:avLst>
          </a:prstGeom>
          <a:solidFill>
            <a:srgbClr val="2E3A78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5146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0A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Learning Center(s)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40080" y="310896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 Facilitator can do, plus producing the official KU paperwork once a student's signature is approved.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6052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7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DO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160520" y="86868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949513"/>
            <a:ext cx="149230" cy="1492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9028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for your assigned center(s) only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160520" y="1472184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1553017"/>
            <a:ext cx="149230" cy="1492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9028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school certificate, ID proof, profile picture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160520" y="2075688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156521"/>
            <a:ext cx="149230" cy="1492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9028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and edit the essay file before it's scored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160520" y="2679192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760025"/>
            <a:ext cx="149230" cy="14923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59028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EST training and EST test status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4160520" y="3282696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363529"/>
            <a:ext cx="149230" cy="14923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459028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Upload, approve, or reject student signatures</a:t>
            </a:r>
            <a:endParaRPr lang="en-US" sz="1100" dirty="0"/>
          </a:p>
        </p:txBody>
      </p:sp>
      <p:sp>
        <p:nvSpPr>
          <p:cNvPr id="25" name="Shape 17"/>
          <p:cNvSpPr/>
          <p:nvPr/>
        </p:nvSpPr>
        <p:spPr>
          <a:xfrm>
            <a:off x="4160520" y="388620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967033"/>
            <a:ext cx="149230" cy="14923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59028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&amp; download KU declaration/registration/enrolment docs</a:t>
            </a:r>
            <a:endParaRPr lang="en-US" sz="1100" dirty="0"/>
          </a:p>
        </p:txBody>
      </p:sp>
      <p:sp>
        <p:nvSpPr>
          <p:cNvPr id="28" name="Text 19"/>
          <p:cNvSpPr/>
          <p:nvPr/>
        </p:nvSpPr>
        <p:spPr>
          <a:xfrm>
            <a:off x="800100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DO</a:t>
            </a:r>
            <a:endParaRPr lang="en-US" sz="1300" dirty="0"/>
          </a:p>
        </p:txBody>
      </p:sp>
      <p:sp>
        <p:nvSpPr>
          <p:cNvPr id="29" name="Shape 20"/>
          <p:cNvSpPr/>
          <p:nvPr/>
        </p:nvSpPr>
        <p:spPr>
          <a:xfrm>
            <a:off x="8001000" y="86868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949513"/>
            <a:ext cx="149230" cy="14923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843076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outside your assigned center(s)</a:t>
            </a:r>
            <a:endParaRPr lang="en-US" sz="1100" dirty="0"/>
          </a:p>
        </p:txBody>
      </p:sp>
      <p:sp>
        <p:nvSpPr>
          <p:cNvPr id="32" name="Shape 22"/>
          <p:cNvSpPr/>
          <p:nvPr/>
        </p:nvSpPr>
        <p:spPr>
          <a:xfrm>
            <a:off x="8001000" y="1472184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1553017"/>
            <a:ext cx="149230" cy="149230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43076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uploaded documents (admin-only)</a:t>
            </a:r>
            <a:endParaRPr lang="en-US" sz="1100" dirty="0"/>
          </a:p>
        </p:txBody>
      </p:sp>
      <p:sp>
        <p:nvSpPr>
          <p:cNvPr id="35" name="Shape 24"/>
          <p:cNvSpPr/>
          <p:nvPr/>
        </p:nvSpPr>
        <p:spPr>
          <a:xfrm>
            <a:off x="8001000" y="2075688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156521"/>
            <a:ext cx="149230" cy="149230"/>
          </a:xfrm>
          <a:prstGeom prst="rect">
            <a:avLst/>
          </a:prstGeom>
        </p:spPr>
      </p:pic>
      <p:sp>
        <p:nvSpPr>
          <p:cNvPr id="37" name="Text 25"/>
          <p:cNvSpPr/>
          <p:nvPr/>
        </p:nvSpPr>
        <p:spPr>
          <a:xfrm>
            <a:off x="843076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essays or assign essay scores</a:t>
            </a:r>
            <a:endParaRPr lang="en-US" sz="1100" dirty="0"/>
          </a:p>
        </p:txBody>
      </p:sp>
      <p:sp>
        <p:nvSpPr>
          <p:cNvPr id="38" name="Shape 26"/>
          <p:cNvSpPr/>
          <p:nvPr/>
        </p:nvSpPr>
        <p:spPr>
          <a:xfrm>
            <a:off x="8001000" y="2679192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760025"/>
            <a:ext cx="149230" cy="149230"/>
          </a:xfrm>
          <a:prstGeom prst="rect">
            <a:avLst/>
          </a:prstGeom>
        </p:spPr>
      </p:pic>
      <p:sp>
        <p:nvSpPr>
          <p:cNvPr id="40" name="Text 27"/>
          <p:cNvSpPr/>
          <p:nvPr/>
        </p:nvSpPr>
        <p:spPr>
          <a:xfrm>
            <a:off x="843076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JWL or University document verification</a:t>
            </a:r>
            <a:endParaRPr lang="en-US" sz="1100" dirty="0"/>
          </a:p>
        </p:txBody>
      </p:sp>
      <p:sp>
        <p:nvSpPr>
          <p:cNvPr id="41" name="Shape 28"/>
          <p:cNvSpPr/>
          <p:nvPr/>
        </p:nvSpPr>
        <p:spPr>
          <a:xfrm>
            <a:off x="8001000" y="3282696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363529"/>
            <a:ext cx="149230" cy="149230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843076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an already-approved signature image</a:t>
            </a:r>
            <a:endParaRPr lang="en-US" sz="1100" dirty="0"/>
          </a:p>
        </p:txBody>
      </p:sp>
      <p:sp>
        <p:nvSpPr>
          <p:cNvPr id="44" name="Shape 30"/>
          <p:cNvSpPr/>
          <p:nvPr/>
        </p:nvSpPr>
        <p:spPr>
          <a:xfrm>
            <a:off x="8001000" y="388620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967033"/>
            <a:ext cx="149230" cy="149230"/>
          </a:xfrm>
          <a:prstGeom prst="rect">
            <a:avLst/>
          </a:prstGeom>
        </p:spPr>
      </p:pic>
      <p:sp>
        <p:nvSpPr>
          <p:cNvPr id="46" name="Text 31"/>
          <p:cNvSpPr/>
          <p:nvPr/>
        </p:nvSpPr>
        <p:spPr>
          <a:xfrm>
            <a:off x="843076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bulk uploads (scores, EST credentials)</a:t>
            </a:r>
            <a:endParaRPr lang="en-US" sz="1100" dirty="0"/>
          </a:p>
        </p:txBody>
      </p:sp>
      <p:sp>
        <p:nvSpPr>
          <p:cNvPr id="47" name="Shape 32"/>
          <p:cNvSpPr/>
          <p:nvPr/>
        </p:nvSpPr>
        <p:spPr>
          <a:xfrm>
            <a:off x="4160520" y="4535424"/>
            <a:ext cx="7406640" cy="1728216"/>
          </a:xfrm>
          <a:prstGeom prst="roundRect">
            <a:avLst>
              <a:gd name="adj" fmla="val 4233"/>
            </a:avLst>
          </a:prstGeom>
          <a:solidFill>
            <a:srgbClr val="F6F8FC"/>
          </a:solidFill>
          <a:ln/>
        </p:spPr>
      </p:sp>
      <p:sp>
        <p:nvSpPr>
          <p:cNvPr id="48" name="Text 33"/>
          <p:cNvSpPr/>
          <p:nvPr/>
        </p:nvSpPr>
        <p:spPr>
          <a:xfrm>
            <a:off x="4434840" y="54406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</a:t>
            </a: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the center's operational owner for getting a student from "signature approved" to a finished, downloadable KU document.</a:t>
            </a:r>
            <a:endParaRPr lang="en-US" sz="1200" dirty="0"/>
          </a:p>
        </p:txBody>
      </p:sp>
      <p:sp>
        <p:nvSpPr>
          <p:cNvPr id="49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50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877824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Manager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2514600"/>
            <a:ext cx="2560320" cy="384048"/>
          </a:xfrm>
          <a:prstGeom prst="roundRect">
            <a:avLst>
              <a:gd name="adj" fmla="val 50000"/>
            </a:avLst>
          </a:prstGeom>
          <a:solidFill>
            <a:srgbClr val="2E3A78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5146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0A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 Country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40080" y="310896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Country-level oversight across every learning center — the escalation point between centers and JWL/University verification.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6052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7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DO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160520" y="86868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949513"/>
            <a:ext cx="149230" cy="1492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9028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across every center in your country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160520" y="1472184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1553017"/>
            <a:ext cx="149230" cy="1492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9028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school certificate, ID proof, profile picture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160520" y="2075688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156521"/>
            <a:ext cx="149230" cy="1492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9028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EST training and EST test status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160520" y="2679192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760025"/>
            <a:ext cx="149230" cy="14923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59028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Upload, view (pending), approve, or reject signatures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4160520" y="3282696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363529"/>
            <a:ext cx="149230" cy="14923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459028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&amp; download KU declaration/registration/enrolment docs</a:t>
            </a:r>
            <a:endParaRPr lang="en-US" sz="1100" dirty="0"/>
          </a:p>
        </p:txBody>
      </p:sp>
      <p:sp>
        <p:nvSpPr>
          <p:cNvPr id="25" name="Shape 17"/>
          <p:cNvSpPr/>
          <p:nvPr/>
        </p:nvSpPr>
        <p:spPr>
          <a:xfrm>
            <a:off x="4160520" y="388620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967033"/>
            <a:ext cx="149230" cy="14923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59028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screening, EST, and essay progress center by center</a:t>
            </a:r>
            <a:endParaRPr lang="en-US" sz="1100" dirty="0"/>
          </a:p>
        </p:txBody>
      </p:sp>
      <p:sp>
        <p:nvSpPr>
          <p:cNvPr id="28" name="Text 19"/>
          <p:cNvSpPr/>
          <p:nvPr/>
        </p:nvSpPr>
        <p:spPr>
          <a:xfrm>
            <a:off x="800100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DO</a:t>
            </a:r>
            <a:endParaRPr lang="en-US" sz="1300" dirty="0"/>
          </a:p>
        </p:txBody>
      </p:sp>
      <p:sp>
        <p:nvSpPr>
          <p:cNvPr id="29" name="Shape 20"/>
          <p:cNvSpPr/>
          <p:nvPr/>
        </p:nvSpPr>
        <p:spPr>
          <a:xfrm>
            <a:off x="8001000" y="86868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949513"/>
            <a:ext cx="149230" cy="14923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843076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from other countries</a:t>
            </a:r>
            <a:endParaRPr lang="en-US" sz="1100" dirty="0"/>
          </a:p>
        </p:txBody>
      </p:sp>
      <p:sp>
        <p:nvSpPr>
          <p:cNvPr id="32" name="Shape 22"/>
          <p:cNvSpPr/>
          <p:nvPr/>
        </p:nvSpPr>
        <p:spPr>
          <a:xfrm>
            <a:off x="8001000" y="1472184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1553017"/>
            <a:ext cx="149230" cy="149230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43076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uploaded documents (admin-only)</a:t>
            </a:r>
            <a:endParaRPr lang="en-US" sz="1100" dirty="0"/>
          </a:p>
        </p:txBody>
      </p:sp>
      <p:sp>
        <p:nvSpPr>
          <p:cNvPr id="35" name="Shape 24"/>
          <p:cNvSpPr/>
          <p:nvPr/>
        </p:nvSpPr>
        <p:spPr>
          <a:xfrm>
            <a:off x="8001000" y="2075688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156521"/>
            <a:ext cx="149230" cy="149230"/>
          </a:xfrm>
          <a:prstGeom prst="rect">
            <a:avLst/>
          </a:prstGeom>
        </p:spPr>
      </p:pic>
      <p:sp>
        <p:nvSpPr>
          <p:cNvPr id="37" name="Text 25"/>
          <p:cNvSpPr/>
          <p:nvPr/>
        </p:nvSpPr>
        <p:spPr>
          <a:xfrm>
            <a:off x="843076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essays or assign essay scores</a:t>
            </a:r>
            <a:endParaRPr lang="en-US" sz="1100" dirty="0"/>
          </a:p>
        </p:txBody>
      </p:sp>
      <p:sp>
        <p:nvSpPr>
          <p:cNvPr id="38" name="Shape 26"/>
          <p:cNvSpPr/>
          <p:nvPr/>
        </p:nvSpPr>
        <p:spPr>
          <a:xfrm>
            <a:off x="8001000" y="2679192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760025"/>
            <a:ext cx="149230" cy="149230"/>
          </a:xfrm>
          <a:prstGeom prst="rect">
            <a:avLst/>
          </a:prstGeom>
        </p:spPr>
      </p:pic>
      <p:sp>
        <p:nvSpPr>
          <p:cNvPr id="40" name="Text 27"/>
          <p:cNvSpPr/>
          <p:nvPr/>
        </p:nvSpPr>
        <p:spPr>
          <a:xfrm>
            <a:off x="843076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JWL or University document verification</a:t>
            </a:r>
            <a:endParaRPr lang="en-US" sz="1100" dirty="0"/>
          </a:p>
        </p:txBody>
      </p:sp>
      <p:sp>
        <p:nvSpPr>
          <p:cNvPr id="41" name="Shape 28"/>
          <p:cNvSpPr/>
          <p:nvPr/>
        </p:nvSpPr>
        <p:spPr>
          <a:xfrm>
            <a:off x="8001000" y="3282696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363529"/>
            <a:ext cx="149230" cy="149230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843076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an already-approved signature image</a:t>
            </a:r>
            <a:endParaRPr lang="en-US" sz="1100" dirty="0"/>
          </a:p>
        </p:txBody>
      </p:sp>
      <p:sp>
        <p:nvSpPr>
          <p:cNvPr id="44" name="Shape 30"/>
          <p:cNvSpPr/>
          <p:nvPr/>
        </p:nvSpPr>
        <p:spPr>
          <a:xfrm>
            <a:off x="8001000" y="388620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967033"/>
            <a:ext cx="149230" cy="149230"/>
          </a:xfrm>
          <a:prstGeom prst="rect">
            <a:avLst/>
          </a:prstGeom>
        </p:spPr>
      </p:pic>
      <p:sp>
        <p:nvSpPr>
          <p:cNvPr id="46" name="Text 31"/>
          <p:cNvSpPr/>
          <p:nvPr/>
        </p:nvSpPr>
        <p:spPr>
          <a:xfrm>
            <a:off x="843076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bulk uploads (scores, EST credentials)</a:t>
            </a:r>
            <a:endParaRPr lang="en-US" sz="1100" dirty="0"/>
          </a:p>
        </p:txBody>
      </p:sp>
      <p:sp>
        <p:nvSpPr>
          <p:cNvPr id="47" name="Shape 32"/>
          <p:cNvSpPr/>
          <p:nvPr/>
        </p:nvSpPr>
        <p:spPr>
          <a:xfrm>
            <a:off x="4160520" y="4535424"/>
            <a:ext cx="7406640" cy="1728216"/>
          </a:xfrm>
          <a:prstGeom prst="roundRect">
            <a:avLst>
              <a:gd name="adj" fmla="val 4233"/>
            </a:avLst>
          </a:prstGeom>
          <a:solidFill>
            <a:srgbClr val="F6F8FC"/>
          </a:solidFill>
          <a:ln/>
        </p:spPr>
      </p:sp>
      <p:sp>
        <p:nvSpPr>
          <p:cNvPr id="48" name="Text 33"/>
          <p:cNvSpPr/>
          <p:nvPr/>
        </p:nvSpPr>
        <p:spPr>
          <a:xfrm>
            <a:off x="4434840" y="54406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</a:t>
            </a: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country shows no data here, your admin account needs a country assigned — flag that to JWL Admin rather than assuming the system is empty.</a:t>
            </a:r>
            <a:endParaRPr lang="en-US" sz="1200" dirty="0"/>
          </a:p>
        </p:txBody>
      </p:sp>
      <p:sp>
        <p:nvSpPr>
          <p:cNvPr id="49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50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ellipse">
            <a:avLst/>
          </a:prstGeom>
          <a:solidFill>
            <a:srgbClr val="2E3A78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877824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University Admin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2514600"/>
            <a:ext cx="2560320" cy="384048"/>
          </a:xfrm>
          <a:prstGeom prst="roundRect">
            <a:avLst>
              <a:gd name="adj" fmla="val 50000"/>
            </a:avLst>
          </a:prstGeom>
          <a:solidFill>
            <a:srgbClr val="2E3A78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5146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0A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University Only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40080" y="310896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receiving university's seat at the table — the only field role that formally verifies documents and evaluates essays.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6052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7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DO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160520" y="86868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949513"/>
            <a:ext cx="149230" cy="1492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9028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submitted to your university only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160520" y="1472184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1553017"/>
            <a:ext cx="149230" cy="1492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9028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official University Verification on school certificate &amp; ID proof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160520" y="2075688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156521"/>
            <a:ext cx="149230" cy="1492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9028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motivation/commitment essays and assign scores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160520" y="2679192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2760025"/>
            <a:ext cx="149230" cy="14923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59028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or reject pending student signatures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4160520" y="3282696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363529"/>
            <a:ext cx="149230" cy="14923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459028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&amp; download final KU documents</a:t>
            </a:r>
            <a:endParaRPr lang="en-US" sz="1100" dirty="0"/>
          </a:p>
        </p:txBody>
      </p:sp>
      <p:sp>
        <p:nvSpPr>
          <p:cNvPr id="25" name="Shape 17"/>
          <p:cNvSpPr/>
          <p:nvPr/>
        </p:nvSpPr>
        <p:spPr>
          <a:xfrm>
            <a:off x="4160520" y="3886200"/>
            <a:ext cx="310896" cy="310896"/>
          </a:xfrm>
          <a:prstGeom prst="ellipse">
            <a:avLst/>
          </a:prstGeom>
          <a:solidFill>
            <a:srgbClr val="2E7D4F"/>
          </a:solidFill>
          <a:ln/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53" y="3967033"/>
            <a:ext cx="149230" cy="14923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59028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whether a student already exists in KU's system (KU-Exist)</a:t>
            </a:r>
            <a:endParaRPr lang="en-US" sz="1100" dirty="0"/>
          </a:p>
        </p:txBody>
      </p:sp>
      <p:sp>
        <p:nvSpPr>
          <p:cNvPr id="28" name="Text 19"/>
          <p:cNvSpPr/>
          <p:nvPr/>
        </p:nvSpPr>
        <p:spPr>
          <a:xfrm>
            <a:off x="8001000" y="4572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DO</a:t>
            </a:r>
            <a:endParaRPr lang="en-US" sz="1300" dirty="0"/>
          </a:p>
        </p:txBody>
      </p:sp>
      <p:sp>
        <p:nvSpPr>
          <p:cNvPr id="29" name="Shape 20"/>
          <p:cNvSpPr/>
          <p:nvPr/>
        </p:nvSpPr>
        <p:spPr>
          <a:xfrm>
            <a:off x="8001000" y="86868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949513"/>
            <a:ext cx="149230" cy="14923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8430768" y="84124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applications submitted to other universities</a:t>
            </a:r>
            <a:endParaRPr lang="en-US" sz="1100" dirty="0"/>
          </a:p>
        </p:txBody>
      </p:sp>
      <p:sp>
        <p:nvSpPr>
          <p:cNvPr id="32" name="Shape 22"/>
          <p:cNvSpPr/>
          <p:nvPr/>
        </p:nvSpPr>
        <p:spPr>
          <a:xfrm>
            <a:off x="8001000" y="1472184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1553017"/>
            <a:ext cx="149230" cy="149230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430768" y="14447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or delete student documents directly</a:t>
            </a:r>
            <a:endParaRPr lang="en-US" sz="1100" dirty="0"/>
          </a:p>
        </p:txBody>
      </p:sp>
      <p:sp>
        <p:nvSpPr>
          <p:cNvPr id="35" name="Shape 24"/>
          <p:cNvSpPr/>
          <p:nvPr/>
        </p:nvSpPr>
        <p:spPr>
          <a:xfrm>
            <a:off x="8001000" y="2075688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156521"/>
            <a:ext cx="149230" cy="149230"/>
          </a:xfrm>
          <a:prstGeom prst="rect">
            <a:avLst/>
          </a:prstGeom>
        </p:spPr>
      </p:pic>
      <p:sp>
        <p:nvSpPr>
          <p:cNvPr id="37" name="Text 25"/>
          <p:cNvSpPr/>
          <p:nvPr/>
        </p:nvSpPr>
        <p:spPr>
          <a:xfrm>
            <a:off x="8430768" y="2048256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JWL-side (internal) document verification</a:t>
            </a:r>
            <a:endParaRPr lang="en-US" sz="1100" dirty="0"/>
          </a:p>
        </p:txBody>
      </p:sp>
      <p:sp>
        <p:nvSpPr>
          <p:cNvPr id="38" name="Shape 26"/>
          <p:cNvSpPr/>
          <p:nvPr/>
        </p:nvSpPr>
        <p:spPr>
          <a:xfrm>
            <a:off x="8001000" y="2679192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2760025"/>
            <a:ext cx="149230" cy="149230"/>
          </a:xfrm>
          <a:prstGeom prst="rect">
            <a:avLst/>
          </a:prstGeom>
        </p:spPr>
      </p:pic>
      <p:sp>
        <p:nvSpPr>
          <p:cNvPr id="40" name="Text 27"/>
          <p:cNvSpPr/>
          <p:nvPr/>
        </p:nvSpPr>
        <p:spPr>
          <a:xfrm>
            <a:off x="8430768" y="26517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student signature on the student's behalf</a:t>
            </a:r>
            <a:endParaRPr lang="en-US" sz="1100" dirty="0"/>
          </a:p>
        </p:txBody>
      </p:sp>
      <p:sp>
        <p:nvSpPr>
          <p:cNvPr id="41" name="Shape 28"/>
          <p:cNvSpPr/>
          <p:nvPr/>
        </p:nvSpPr>
        <p:spPr>
          <a:xfrm>
            <a:off x="8001000" y="3282696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363529"/>
            <a:ext cx="149230" cy="149230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8430768" y="3255264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bulk uploads (scores, EST credentials)</a:t>
            </a:r>
            <a:endParaRPr lang="en-US" sz="1100" dirty="0"/>
          </a:p>
        </p:txBody>
      </p:sp>
      <p:sp>
        <p:nvSpPr>
          <p:cNvPr id="44" name="Shape 30"/>
          <p:cNvSpPr/>
          <p:nvPr/>
        </p:nvSpPr>
        <p:spPr>
          <a:xfrm>
            <a:off x="8001000" y="3886200"/>
            <a:ext cx="310896" cy="310896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33" y="3967033"/>
            <a:ext cx="149230" cy="149230"/>
          </a:xfrm>
          <a:prstGeom prst="rect">
            <a:avLst/>
          </a:prstGeom>
        </p:spPr>
      </p:pic>
      <p:sp>
        <p:nvSpPr>
          <p:cNvPr id="46" name="Text 31"/>
          <p:cNvSpPr/>
          <p:nvPr/>
        </p:nvSpPr>
        <p:spPr>
          <a:xfrm>
            <a:off x="8430768" y="3858768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EST training/status or screening test results</a:t>
            </a:r>
            <a:endParaRPr lang="en-US" sz="1100" dirty="0"/>
          </a:p>
        </p:txBody>
      </p:sp>
      <p:sp>
        <p:nvSpPr>
          <p:cNvPr id="47" name="Shape 32"/>
          <p:cNvSpPr/>
          <p:nvPr/>
        </p:nvSpPr>
        <p:spPr>
          <a:xfrm>
            <a:off x="4160520" y="4535424"/>
            <a:ext cx="7406640" cy="1728216"/>
          </a:xfrm>
          <a:prstGeom prst="roundRect">
            <a:avLst>
              <a:gd name="adj" fmla="val 4233"/>
            </a:avLst>
          </a:prstGeom>
          <a:solidFill>
            <a:srgbClr val="F6F8FC"/>
          </a:solidFill>
          <a:ln/>
        </p:spPr>
      </p:sp>
      <p:sp>
        <p:nvSpPr>
          <p:cNvPr id="48" name="Text 33"/>
          <p:cNvSpPr/>
          <p:nvPr/>
        </p:nvSpPr>
        <p:spPr>
          <a:xfrm>
            <a:off x="4434840" y="54406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</a:t>
            </a: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the final academic checkpoint before a student's record is treated as verified and admission-ready on your university's side.</a:t>
            </a:r>
            <a:endParaRPr lang="en-US" sz="1200" dirty="0"/>
          </a:p>
        </p:txBody>
      </p:sp>
      <p:sp>
        <p:nvSpPr>
          <p:cNvPr id="49" name="Text 34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50" name="Text 3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Permission Matrix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fast lookup across all four roles for the most common actions.</a:t>
            </a:r>
            <a:endParaRPr lang="en-US" sz="14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64240" cy="4325112"/>
        </p:xfrm>
        <a:graphic>
          <a:graphicData uri="http://schemas.openxmlformats.org/drawingml/2006/table">
            <a:tbl>
              <a:tblPr/>
              <a:tblGrid>
                <a:gridCol w="4206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Facilitator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Coordinator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Academic Mgr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University Admin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Upload documents (cert, ID, photo)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Delete uploaded documents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Update EST training / test status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Upload student signature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Approve / reject signature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Evaluate essays / assign score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JWL document verification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University document verification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Generate KU documents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7D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B2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Bulk upload tools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1264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"No" reflects what this screen restricts to a single role per workflow step (e.g. only University Admin verifies on the university side, only JWL Admin/Superadmin verify on the JWL side). Superadmin and JWL Admin have full access across every row above.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JWL Admissions Portal — Field Roles Guide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1459</Words>
  <Application>Microsoft Office PowerPoint</Application>
  <PresentationFormat>Widescreen</PresentationFormat>
  <Paragraphs>232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JWL Student Admission System — Field Roles Guide</dc:title>
  <dc:subject>PptxGenJS Presentation</dc:subject>
  <dc:creator>JWL Admissions Team</dc:creator>
  <cp:lastModifiedBy>Prabu Kumar</cp:lastModifiedBy>
  <cp:revision>3</cp:revision>
  <dcterms:created xsi:type="dcterms:W3CDTF">2026-06-19T06:26:55Z</dcterms:created>
  <dcterms:modified xsi:type="dcterms:W3CDTF">2026-06-19T06:39:02Z</dcterms:modified>
</cp:coreProperties>
</file>