
<file path=[Content_Types].xml><?xml version="1.0" encoding="utf-8"?>
<Types xmlns="http://schemas.openxmlformats.org/package/2006/content-types">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3" d="100"/>
          <a:sy n="143" d="100"/>
        </p:scale>
        <p:origin x="132"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1101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slide. Introduce the JWL SAS portal and explain this guide covers everything from applying to managing applications.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Education Step: if applicant selects NO for high school, a modal blocks them from continuing.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detection is a soft block — it shows a warning but allows rewrite. Coordinators: remind applicants to write in their own words. Click the speaker icon to hear the alert tone applicants hear when AI content is flagged.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Submit button is only active when all 8 steps are complete and valid.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email fails, the Application ID is still visible on screen — note it down. Click the speaker icon to hear the success chime that plays with the confetti.</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this slide or share as a quick reference card for Learning Center facilitators.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this checklist to every Learning Center Head before the intake opens. Focus on the OTP email reminder — it is the newest requirement. The goal: every LC Head can answer an applicant's question without escalating.</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Academic Managers access the full admin panel at admission.jwl.global/admin. EST Score is new in 2026.</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this slide specifically with coordinators and academic managers who used the old SAS.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Direct technical issues to vignesh.kannan@jwl.global and application/intake questions to prabu.kumar@jwl.global.</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each role briefly. Every role's job is to be able to explain the process clearly to an applicant who is confused — that's the real test of understanding it.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the portal URL in WhatsApp/Telegram groups. Each program has a unique link.</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 2 now includes OTP verification before profile is fetched — this is new for 2026.</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programs for new intakes do not require a prior program. For advanced programs, the prior check is mandatory.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in 2026: OTP verification prevents fake identities. Coordinators should remind applicants to have access to their email during the application. Click the speaker icon to hear the success ping applicants get when the code is verified.</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rules are enforced automatically. Academic Managers: if an applicant is blocked, you will see the reason in the Applications panel. Practice explaining each rule in one plain sentence so you can reassure a blocked applicant.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applicants to use their LEGAL name. The email is auto-filled from OTP and cannot be changed.</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mistake: applicants pick a Learning Center without selecting country first. The CLC dropdown is disabled until a country is chosen.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sndAc>
          <p:stSnd>
            <p:snd r:embed="rId1" name="click.wav"/>
          </p:stSnd>
        </p:sndAc>
      </p:transition>
    </mc:Choice>
    <mc:Fallback>
      <p:transition spd="slow">
        <p:fade/>
        <p:sndAc>
          <p:stSnd>
            <p:snd r:embed="rId1" name="click.wav"/>
          </p:stSnd>
        </p:sndAc>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png"/><Relationship Id="rId5" Type="http://schemas.openxmlformats.org/officeDocument/2006/relationships/audio" Target="../media/audio1.wav"/><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0.png"/><Relationship Id="rId5" Type="http://schemas.openxmlformats.org/officeDocument/2006/relationships/audio" Target="../media/audio1.wav"/><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18.png"/><Relationship Id="rId5" Type="http://schemas.openxmlformats.org/officeDocument/2006/relationships/image" Target="../media/image2.png"/><Relationship Id="rId10"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audio1.wav"/><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audio1.wav"/><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audio1.wav"/><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9.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2.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5" Type="http://schemas.openxmlformats.org/officeDocument/2006/relationships/audio" Target="../media/audio1.wav"/><Relationship Id="rId10" Type="http://schemas.openxmlformats.org/officeDocument/2006/relationships/image" Target="../media/image20.png"/><Relationship Id="rId4" Type="http://schemas.openxmlformats.org/officeDocument/2006/relationships/notesSlide" Target="../notesSlides/notesSlide6.xml"/><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1.wav"/><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image" Target="../media/image12.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240"/>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F0A500"/>
          </a:solidFill>
          <a:ln/>
        </p:spPr>
      </p:sp>
      <p:sp>
        <p:nvSpPr>
          <p:cNvPr id="3" name="Text 1"/>
          <p:cNvSpPr/>
          <p:nvPr/>
        </p:nvSpPr>
        <p:spPr>
          <a:xfrm>
            <a:off x="548640" y="914400"/>
            <a:ext cx="8046720" cy="685800"/>
          </a:xfrm>
          <a:prstGeom prst="rect">
            <a:avLst/>
          </a:prstGeom>
          <a:noFill/>
          <a:ln/>
        </p:spPr>
        <p:txBody>
          <a:bodyPr wrap="square" rtlCol="0" anchor="ctr"/>
          <a:lstStyle/>
          <a:p>
            <a:pPr marL="0" indent="0" algn="ctr">
              <a:buNone/>
            </a:pPr>
            <a:r>
              <a:rPr lang="en-US" sz="3200" b="1" dirty="0">
                <a:solidFill>
                  <a:srgbClr val="FFFFFF"/>
                </a:solidFill>
                <a:latin typeface="Cambria" pitchFamily="34" charset="0"/>
                <a:ea typeface="Cambria" pitchFamily="34" charset="-122"/>
                <a:cs typeface="Cambria" pitchFamily="34" charset="-120"/>
              </a:rPr>
              <a:t>JWL Student Admission System</a:t>
            </a:r>
            <a:endParaRPr lang="en-US" sz="3200" dirty="0"/>
          </a:p>
        </p:txBody>
      </p:sp>
      <p:sp>
        <p:nvSpPr>
          <p:cNvPr id="4" name="Text 2"/>
          <p:cNvSpPr/>
          <p:nvPr/>
        </p:nvSpPr>
        <p:spPr>
          <a:xfrm>
            <a:off x="548640" y="1691640"/>
            <a:ext cx="8046720" cy="411480"/>
          </a:xfrm>
          <a:prstGeom prst="rect">
            <a:avLst/>
          </a:prstGeom>
          <a:noFill/>
          <a:ln/>
        </p:spPr>
        <p:txBody>
          <a:bodyPr wrap="square" rtlCol="0" anchor="ctr"/>
          <a:lstStyle/>
          <a:p>
            <a:pPr marL="0" indent="0" algn="ctr">
              <a:buNone/>
            </a:pPr>
            <a:r>
              <a:rPr lang="en-US" sz="1400" i="1" dirty="0">
                <a:solidFill>
                  <a:srgbClr val="AACBF0"/>
                </a:solidFill>
                <a:latin typeface="Calibri" pitchFamily="34" charset="0"/>
                <a:ea typeface="Calibri" pitchFamily="34" charset="-122"/>
                <a:cs typeface="Calibri" pitchFamily="34" charset="-120"/>
              </a:rPr>
              <a:t>Complete Guide for Applicants · Coordinators · Academic Managers</a:t>
            </a:r>
            <a:endParaRPr lang="en-US" sz="1400" dirty="0"/>
          </a:p>
        </p:txBody>
      </p:sp>
      <p:sp>
        <p:nvSpPr>
          <p:cNvPr id="5" name="Shape 3"/>
          <p:cNvSpPr/>
          <p:nvPr/>
        </p:nvSpPr>
        <p:spPr>
          <a:xfrm>
            <a:off x="484632" y="2286000"/>
            <a:ext cx="1920240" cy="640080"/>
          </a:xfrm>
          <a:prstGeom prst="roundRect">
            <a:avLst>
              <a:gd name="adj" fmla="val 14286"/>
            </a:avLst>
          </a:prstGeom>
          <a:solidFill>
            <a:srgbClr val="162E4A"/>
          </a:solidFill>
          <a:ln/>
        </p:spPr>
      </p:sp>
      <p:pic>
        <p:nvPicPr>
          <p:cNvPr id="6" name="Image 0" descr="preencoded.png"/>
          <p:cNvPicPr>
            <a:picLocks noChangeAspect="1"/>
          </p:cNvPicPr>
          <p:nvPr/>
        </p:nvPicPr>
        <p:blipFill>
          <a:blip r:embed="rId4"/>
          <a:stretch>
            <a:fillRect/>
          </a:stretch>
        </p:blipFill>
        <p:spPr>
          <a:xfrm>
            <a:off x="612648" y="2386584"/>
            <a:ext cx="329184" cy="329184"/>
          </a:xfrm>
          <a:prstGeom prst="rect">
            <a:avLst/>
          </a:prstGeom>
          <a:ln>
            <a:noFill/>
          </a:ln>
        </p:spPr>
      </p:pic>
      <p:sp>
        <p:nvSpPr>
          <p:cNvPr id="7" name="Text 4"/>
          <p:cNvSpPr/>
          <p:nvPr/>
        </p:nvSpPr>
        <p:spPr>
          <a:xfrm>
            <a:off x="978408" y="2331720"/>
            <a:ext cx="1371600" cy="548640"/>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8-Step Application</a:t>
            </a:r>
            <a:endParaRPr lang="en-US" sz="1100" dirty="0"/>
          </a:p>
        </p:txBody>
      </p:sp>
      <p:sp>
        <p:nvSpPr>
          <p:cNvPr id="8" name="Shape 5"/>
          <p:cNvSpPr/>
          <p:nvPr/>
        </p:nvSpPr>
        <p:spPr>
          <a:xfrm>
            <a:off x="2569464" y="2286000"/>
            <a:ext cx="1920240" cy="640080"/>
          </a:xfrm>
          <a:prstGeom prst="roundRect">
            <a:avLst>
              <a:gd name="adj" fmla="val 14286"/>
            </a:avLst>
          </a:prstGeom>
          <a:solidFill>
            <a:srgbClr val="162E4A"/>
          </a:solidFill>
          <a:ln/>
        </p:spPr>
      </p:sp>
      <p:pic>
        <p:nvPicPr>
          <p:cNvPr id="9" name="Image 1" descr="preencoded.png"/>
          <p:cNvPicPr>
            <a:picLocks noChangeAspect="1"/>
          </p:cNvPicPr>
          <p:nvPr/>
        </p:nvPicPr>
        <p:blipFill>
          <a:blip r:embed="rId5"/>
          <a:stretch>
            <a:fillRect/>
          </a:stretch>
        </p:blipFill>
        <p:spPr>
          <a:xfrm>
            <a:off x="2697480" y="2386584"/>
            <a:ext cx="329184" cy="329184"/>
          </a:xfrm>
          <a:prstGeom prst="rect">
            <a:avLst/>
          </a:prstGeom>
          <a:ln>
            <a:noFill/>
          </a:ln>
        </p:spPr>
      </p:pic>
      <p:sp>
        <p:nvSpPr>
          <p:cNvPr id="10" name="Text 6"/>
          <p:cNvSpPr/>
          <p:nvPr/>
        </p:nvSpPr>
        <p:spPr>
          <a:xfrm>
            <a:off x="3063240" y="2331720"/>
            <a:ext cx="1371600" cy="548640"/>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OTP Email Verification</a:t>
            </a:r>
            <a:endParaRPr lang="en-US" sz="1100" dirty="0"/>
          </a:p>
        </p:txBody>
      </p:sp>
      <p:sp>
        <p:nvSpPr>
          <p:cNvPr id="11" name="Shape 7"/>
          <p:cNvSpPr/>
          <p:nvPr/>
        </p:nvSpPr>
        <p:spPr>
          <a:xfrm>
            <a:off x="4654296" y="2286000"/>
            <a:ext cx="1920240" cy="640080"/>
          </a:xfrm>
          <a:prstGeom prst="roundRect">
            <a:avLst>
              <a:gd name="adj" fmla="val 14286"/>
            </a:avLst>
          </a:prstGeom>
          <a:solidFill>
            <a:srgbClr val="162E4A"/>
          </a:solidFill>
          <a:ln/>
        </p:spPr>
      </p:sp>
      <p:pic>
        <p:nvPicPr>
          <p:cNvPr id="12" name="Image 2" descr="preencoded.png"/>
          <p:cNvPicPr>
            <a:picLocks noChangeAspect="1"/>
          </p:cNvPicPr>
          <p:nvPr/>
        </p:nvPicPr>
        <p:blipFill>
          <a:blip r:embed="rId6"/>
          <a:stretch>
            <a:fillRect/>
          </a:stretch>
        </p:blipFill>
        <p:spPr>
          <a:xfrm>
            <a:off x="4782312" y="2386584"/>
            <a:ext cx="329184" cy="329184"/>
          </a:xfrm>
          <a:prstGeom prst="rect">
            <a:avLst/>
          </a:prstGeom>
          <a:ln>
            <a:noFill/>
          </a:ln>
        </p:spPr>
      </p:pic>
      <p:sp>
        <p:nvSpPr>
          <p:cNvPr id="13" name="Text 8"/>
          <p:cNvSpPr/>
          <p:nvPr/>
        </p:nvSpPr>
        <p:spPr>
          <a:xfrm>
            <a:off x="5148072" y="2331720"/>
            <a:ext cx="1371600" cy="548640"/>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AI Essay Detection</a:t>
            </a:r>
            <a:endParaRPr lang="en-US" sz="1100" dirty="0"/>
          </a:p>
        </p:txBody>
      </p:sp>
      <p:sp>
        <p:nvSpPr>
          <p:cNvPr id="14" name="Shape 9"/>
          <p:cNvSpPr/>
          <p:nvPr/>
        </p:nvSpPr>
        <p:spPr>
          <a:xfrm>
            <a:off x="6739128" y="2286000"/>
            <a:ext cx="1920240" cy="640080"/>
          </a:xfrm>
          <a:prstGeom prst="roundRect">
            <a:avLst>
              <a:gd name="adj" fmla="val 14286"/>
            </a:avLst>
          </a:prstGeom>
          <a:solidFill>
            <a:srgbClr val="162E4A"/>
          </a:solidFill>
          <a:ln/>
        </p:spPr>
      </p:sp>
      <p:pic>
        <p:nvPicPr>
          <p:cNvPr id="15" name="Image 3" descr="preencoded.png"/>
          <p:cNvPicPr>
            <a:picLocks noChangeAspect="1"/>
          </p:cNvPicPr>
          <p:nvPr/>
        </p:nvPicPr>
        <p:blipFill>
          <a:blip r:embed="rId7"/>
          <a:stretch>
            <a:fillRect/>
          </a:stretch>
        </p:blipFill>
        <p:spPr>
          <a:xfrm>
            <a:off x="6867144" y="2386584"/>
            <a:ext cx="329184" cy="329184"/>
          </a:xfrm>
          <a:prstGeom prst="rect">
            <a:avLst/>
          </a:prstGeom>
          <a:ln>
            <a:noFill/>
          </a:ln>
        </p:spPr>
      </p:pic>
      <p:sp>
        <p:nvSpPr>
          <p:cNvPr id="16" name="Text 10"/>
          <p:cNvSpPr/>
          <p:nvPr/>
        </p:nvSpPr>
        <p:spPr>
          <a:xfrm>
            <a:off x="7232904" y="2331720"/>
            <a:ext cx="1371600" cy="548640"/>
          </a:xfrm>
          <a:prstGeom prst="rect">
            <a:avLst/>
          </a:prstGeom>
          <a:noFill/>
          <a:ln/>
        </p:spPr>
        <p:txBody>
          <a:bodyPr wrap="square" lIns="0" tIns="0" rIns="0" bIns="0" rtlCol="0" anchor="ctr"/>
          <a:lstStyle/>
          <a:p>
            <a:pPr marL="0" indent="0">
              <a:buNone/>
            </a:pPr>
            <a:r>
              <a:rPr lang="en-US" sz="1100" b="1" dirty="0">
                <a:solidFill>
                  <a:srgbClr val="F0A500"/>
                </a:solidFill>
                <a:latin typeface="Calibri" pitchFamily="34" charset="0"/>
                <a:ea typeface="Calibri" pitchFamily="34" charset="-122"/>
                <a:cs typeface="Calibri" pitchFamily="34" charset="-120"/>
              </a:rPr>
              <a:t>Auto Eligibility Check</a:t>
            </a:r>
            <a:endParaRPr lang="en-US" sz="1100" dirty="0"/>
          </a:p>
        </p:txBody>
      </p:sp>
      <p:sp>
        <p:nvSpPr>
          <p:cNvPr id="17" name="Text 11"/>
          <p:cNvSpPr/>
          <p:nvPr/>
        </p:nvSpPr>
        <p:spPr>
          <a:xfrm>
            <a:off x="548640" y="3200400"/>
            <a:ext cx="731520" cy="320040"/>
          </a:xfrm>
          <a:prstGeom prst="rect">
            <a:avLst/>
          </a:prstGeom>
          <a:noFill/>
          <a:ln/>
        </p:spPr>
        <p:txBody>
          <a:bodyPr wrap="square" rtlCol="0" anchor="ctr"/>
          <a:lstStyle/>
          <a:p>
            <a:pPr marL="0" indent="0">
              <a:buNone/>
            </a:pPr>
            <a:r>
              <a:rPr lang="en-US" sz="1100" b="1" dirty="0">
                <a:solidFill>
                  <a:srgbClr val="5A7190"/>
                </a:solidFill>
                <a:latin typeface="Calibri" pitchFamily="34" charset="0"/>
                <a:ea typeface="Calibri" pitchFamily="34" charset="-122"/>
                <a:cs typeface="Calibri" pitchFamily="34" charset="-120"/>
              </a:rPr>
              <a:t>FOR:</a:t>
            </a:r>
            <a:endParaRPr lang="en-US" sz="1100" dirty="0"/>
          </a:p>
        </p:txBody>
      </p:sp>
      <p:sp>
        <p:nvSpPr>
          <p:cNvPr id="18" name="Shape 12"/>
          <p:cNvSpPr/>
          <p:nvPr/>
        </p:nvSpPr>
        <p:spPr>
          <a:xfrm>
            <a:off x="548640" y="3566160"/>
            <a:ext cx="1828800" cy="365760"/>
          </a:xfrm>
          <a:prstGeom prst="roundRect">
            <a:avLst>
              <a:gd name="adj" fmla="val 20000"/>
            </a:avLst>
          </a:prstGeom>
          <a:solidFill>
            <a:srgbClr val="028090"/>
          </a:solidFill>
          <a:ln/>
        </p:spPr>
      </p:sp>
      <p:sp>
        <p:nvSpPr>
          <p:cNvPr id="19" name="Text 13"/>
          <p:cNvSpPr/>
          <p:nvPr/>
        </p:nvSpPr>
        <p:spPr>
          <a:xfrm>
            <a:off x="548640" y="3566160"/>
            <a:ext cx="1828800"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Applicants</a:t>
            </a:r>
            <a:endParaRPr lang="en-US" sz="1100" dirty="0"/>
          </a:p>
        </p:txBody>
      </p:sp>
      <p:sp>
        <p:nvSpPr>
          <p:cNvPr id="20" name="Shape 14"/>
          <p:cNvSpPr/>
          <p:nvPr/>
        </p:nvSpPr>
        <p:spPr>
          <a:xfrm>
            <a:off x="2560320" y="3566160"/>
            <a:ext cx="1828800" cy="365760"/>
          </a:xfrm>
          <a:prstGeom prst="roundRect">
            <a:avLst>
              <a:gd name="adj" fmla="val 20000"/>
            </a:avLst>
          </a:prstGeom>
          <a:solidFill>
            <a:srgbClr val="028090"/>
          </a:solidFill>
          <a:ln/>
        </p:spPr>
      </p:sp>
      <p:sp>
        <p:nvSpPr>
          <p:cNvPr id="21" name="Text 15"/>
          <p:cNvSpPr/>
          <p:nvPr/>
        </p:nvSpPr>
        <p:spPr>
          <a:xfrm>
            <a:off x="2560320" y="3566160"/>
            <a:ext cx="1828800"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Onsite Facilitators</a:t>
            </a:r>
            <a:endParaRPr lang="en-US" sz="1100" dirty="0"/>
          </a:p>
        </p:txBody>
      </p:sp>
      <p:sp>
        <p:nvSpPr>
          <p:cNvPr id="22" name="Shape 16"/>
          <p:cNvSpPr/>
          <p:nvPr/>
        </p:nvSpPr>
        <p:spPr>
          <a:xfrm>
            <a:off x="4572000" y="3566160"/>
            <a:ext cx="1828800" cy="365760"/>
          </a:xfrm>
          <a:prstGeom prst="roundRect">
            <a:avLst>
              <a:gd name="adj" fmla="val 20000"/>
            </a:avLst>
          </a:prstGeom>
          <a:solidFill>
            <a:srgbClr val="028090"/>
          </a:solidFill>
          <a:ln/>
        </p:spPr>
      </p:sp>
      <p:sp>
        <p:nvSpPr>
          <p:cNvPr id="23" name="Text 17"/>
          <p:cNvSpPr/>
          <p:nvPr/>
        </p:nvSpPr>
        <p:spPr>
          <a:xfrm>
            <a:off x="4572000" y="3566160"/>
            <a:ext cx="1828800"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Coordinators</a:t>
            </a:r>
            <a:endParaRPr lang="en-US" sz="1100" dirty="0"/>
          </a:p>
        </p:txBody>
      </p:sp>
      <p:sp>
        <p:nvSpPr>
          <p:cNvPr id="24" name="Shape 18"/>
          <p:cNvSpPr/>
          <p:nvPr/>
        </p:nvSpPr>
        <p:spPr>
          <a:xfrm>
            <a:off x="6583680" y="3566160"/>
            <a:ext cx="1828800" cy="365760"/>
          </a:xfrm>
          <a:prstGeom prst="roundRect">
            <a:avLst>
              <a:gd name="adj" fmla="val 20000"/>
            </a:avLst>
          </a:prstGeom>
          <a:solidFill>
            <a:srgbClr val="028090"/>
          </a:solidFill>
          <a:ln/>
        </p:spPr>
      </p:sp>
      <p:sp>
        <p:nvSpPr>
          <p:cNvPr id="25" name="Text 19"/>
          <p:cNvSpPr/>
          <p:nvPr/>
        </p:nvSpPr>
        <p:spPr>
          <a:xfrm>
            <a:off x="6583680" y="3566160"/>
            <a:ext cx="1828800"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Academic Managers</a:t>
            </a:r>
            <a:endParaRPr lang="en-US" sz="1100" dirty="0"/>
          </a:p>
        </p:txBody>
      </p:sp>
      <p:sp>
        <p:nvSpPr>
          <p:cNvPr id="26" name="Text 20"/>
          <p:cNvSpPr/>
          <p:nvPr/>
        </p:nvSpPr>
        <p:spPr>
          <a:xfrm>
            <a:off x="0" y="4754880"/>
            <a:ext cx="9144000" cy="274320"/>
          </a:xfrm>
          <a:prstGeom prst="rect">
            <a:avLst/>
          </a:prstGeom>
          <a:noFill/>
          <a:ln/>
        </p:spPr>
        <p:txBody>
          <a:bodyPr wrap="square" rtlCol="0" anchor="ctr"/>
          <a:lstStyle/>
          <a:p>
            <a:pPr marL="0" indent="0" algn="ctr">
              <a:buNone/>
            </a:pPr>
            <a:r>
              <a:rPr lang="en-US" sz="1100" dirty="0">
                <a:solidFill>
                  <a:srgbClr val="5A7190"/>
                </a:solidFill>
                <a:latin typeface="Calibri" pitchFamily="34" charset="0"/>
                <a:ea typeface="Calibri" pitchFamily="34" charset="-122"/>
                <a:cs typeface="Calibri" pitchFamily="34" charset="-120"/>
              </a:rPr>
              <a:t>Jesuit Worldwide Learning  ·  2026</a:t>
            </a:r>
            <a:endParaRPr lang="en-US" sz="1100" dirty="0"/>
          </a:p>
        </p:txBody>
      </p:sp>
      <p:sp>
        <p:nvSpPr>
          <p:cNvPr id="27" name="Shape 21"/>
          <p:cNvSpPr/>
          <p:nvPr/>
        </p:nvSpPr>
        <p:spPr>
          <a:xfrm>
            <a:off x="0" y="5029200"/>
            <a:ext cx="9144000" cy="73152"/>
          </a:xfrm>
          <a:prstGeom prst="rect">
            <a:avLst/>
          </a:prstGeom>
          <a:solidFill>
            <a:srgbClr val="F0A500"/>
          </a:solidFill>
          <a:ln/>
        </p:spPr>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Steps 5 &amp; 6 — Education &amp; Language</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Declare academic background and language proficiency</a:t>
            </a:r>
            <a:endParaRPr lang="en-US" sz="1200" dirty="0"/>
          </a:p>
        </p:txBody>
      </p:sp>
      <p:sp>
        <p:nvSpPr>
          <p:cNvPr id="5" name="Shape 3"/>
          <p:cNvSpPr/>
          <p:nvPr/>
        </p:nvSpPr>
        <p:spPr>
          <a:xfrm>
            <a:off x="274320" y="1188720"/>
            <a:ext cx="4114800" cy="3657600"/>
          </a:xfrm>
          <a:prstGeom prst="roundRect">
            <a:avLst>
              <a:gd name="adj" fmla="val 3000"/>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274320" y="1188720"/>
            <a:ext cx="4114800" cy="420624"/>
          </a:xfrm>
          <a:prstGeom prst="roundRect">
            <a:avLst>
              <a:gd name="adj" fmla="val 21739"/>
            </a:avLst>
          </a:prstGeom>
          <a:solidFill>
            <a:srgbClr val="1A5FAD"/>
          </a:solidFill>
          <a:ln/>
        </p:spPr>
      </p:sp>
      <p:pic>
        <p:nvPicPr>
          <p:cNvPr id="7" name="Image 0" descr="preencoded.png"/>
          <p:cNvPicPr>
            <a:picLocks noChangeAspect="1"/>
          </p:cNvPicPr>
          <p:nvPr/>
        </p:nvPicPr>
        <p:blipFill>
          <a:blip r:embed="rId4"/>
          <a:stretch>
            <a:fillRect/>
          </a:stretch>
        </p:blipFill>
        <p:spPr>
          <a:xfrm>
            <a:off x="347472" y="1234440"/>
            <a:ext cx="329184" cy="329184"/>
          </a:xfrm>
          <a:prstGeom prst="rect">
            <a:avLst/>
          </a:prstGeom>
          <a:ln>
            <a:noFill/>
          </a:ln>
        </p:spPr>
      </p:pic>
      <p:sp>
        <p:nvSpPr>
          <p:cNvPr id="8" name="Text 5"/>
          <p:cNvSpPr/>
          <p:nvPr/>
        </p:nvSpPr>
        <p:spPr>
          <a:xfrm>
            <a:off x="731520" y="1216152"/>
            <a:ext cx="356616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Step 5 — Education</a:t>
            </a:r>
            <a:endParaRPr lang="en-US" sz="1400" dirty="0"/>
          </a:p>
        </p:txBody>
      </p:sp>
      <p:sp>
        <p:nvSpPr>
          <p:cNvPr id="9" name="Shape 6"/>
          <p:cNvSpPr/>
          <p:nvPr/>
        </p:nvSpPr>
        <p:spPr>
          <a:xfrm>
            <a:off x="411480" y="1737360"/>
            <a:ext cx="256032" cy="256032"/>
          </a:xfrm>
          <a:prstGeom prst="ellipse">
            <a:avLst/>
          </a:prstGeom>
          <a:solidFill>
            <a:srgbClr val="1A5FAD"/>
          </a:solidFill>
          <a:ln/>
        </p:spPr>
      </p:sp>
      <p:sp>
        <p:nvSpPr>
          <p:cNvPr id="10" name="Text 7"/>
          <p:cNvSpPr/>
          <p:nvPr/>
        </p:nvSpPr>
        <p:spPr>
          <a:xfrm>
            <a:off x="411480" y="1737360"/>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rPr>
              <a:t>1</a:t>
            </a:r>
            <a:endParaRPr lang="en-US" sz="900" dirty="0"/>
          </a:p>
        </p:txBody>
      </p:sp>
      <p:sp>
        <p:nvSpPr>
          <p:cNvPr id="11" name="Text 8"/>
          <p:cNvSpPr/>
          <p:nvPr/>
        </p:nvSpPr>
        <p:spPr>
          <a:xfrm>
            <a:off x="749808" y="1709928"/>
            <a:ext cx="3520440" cy="256032"/>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Completed high school?</a:t>
            </a:r>
            <a:endParaRPr lang="en-US" sz="1100" dirty="0"/>
          </a:p>
        </p:txBody>
      </p:sp>
      <p:sp>
        <p:nvSpPr>
          <p:cNvPr id="12" name="Text 9"/>
          <p:cNvSpPr/>
          <p:nvPr/>
        </p:nvSpPr>
        <p:spPr>
          <a:xfrm>
            <a:off x="749808" y="1975104"/>
            <a:ext cx="3520440" cy="365760"/>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NO → Ineligible. Modal shown. Cannot continue.</a:t>
            </a:r>
            <a:endParaRPr lang="en-US" sz="1000" dirty="0"/>
          </a:p>
        </p:txBody>
      </p:sp>
      <p:sp>
        <p:nvSpPr>
          <p:cNvPr id="13" name="Shape 10"/>
          <p:cNvSpPr/>
          <p:nvPr/>
        </p:nvSpPr>
        <p:spPr>
          <a:xfrm>
            <a:off x="411480" y="2487168"/>
            <a:ext cx="256032" cy="256032"/>
          </a:xfrm>
          <a:prstGeom prst="ellipse">
            <a:avLst/>
          </a:prstGeom>
          <a:solidFill>
            <a:srgbClr val="1A5FAD"/>
          </a:solidFill>
          <a:ln/>
        </p:spPr>
      </p:sp>
      <p:sp>
        <p:nvSpPr>
          <p:cNvPr id="14" name="Text 11"/>
          <p:cNvSpPr/>
          <p:nvPr/>
        </p:nvSpPr>
        <p:spPr>
          <a:xfrm>
            <a:off x="411480" y="2487168"/>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rPr>
              <a:t>2</a:t>
            </a:r>
            <a:endParaRPr lang="en-US" sz="900" dirty="0"/>
          </a:p>
        </p:txBody>
      </p:sp>
      <p:sp>
        <p:nvSpPr>
          <p:cNvPr id="15" name="Text 12"/>
          <p:cNvSpPr/>
          <p:nvPr/>
        </p:nvSpPr>
        <p:spPr>
          <a:xfrm>
            <a:off x="749808" y="2459736"/>
            <a:ext cx="3520440" cy="256032"/>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Highest school level + completion date</a:t>
            </a:r>
            <a:endParaRPr lang="en-US" sz="1100" dirty="0"/>
          </a:p>
        </p:txBody>
      </p:sp>
      <p:sp>
        <p:nvSpPr>
          <p:cNvPr id="16" name="Text 13"/>
          <p:cNvSpPr/>
          <p:nvPr/>
        </p:nvSpPr>
        <p:spPr>
          <a:xfrm>
            <a:off x="749808" y="2724912"/>
            <a:ext cx="3520440" cy="365760"/>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Select level (Grade / Middle / High School)</a:t>
            </a:r>
            <a:endParaRPr lang="en-US" sz="1000" dirty="0"/>
          </a:p>
        </p:txBody>
      </p:sp>
      <p:sp>
        <p:nvSpPr>
          <p:cNvPr id="17" name="Shape 14"/>
          <p:cNvSpPr/>
          <p:nvPr/>
        </p:nvSpPr>
        <p:spPr>
          <a:xfrm>
            <a:off x="411480" y="3236976"/>
            <a:ext cx="256032" cy="256032"/>
          </a:xfrm>
          <a:prstGeom prst="ellipse">
            <a:avLst/>
          </a:prstGeom>
          <a:solidFill>
            <a:srgbClr val="1A5FAD"/>
          </a:solidFill>
          <a:ln/>
        </p:spPr>
      </p:sp>
      <p:sp>
        <p:nvSpPr>
          <p:cNvPr id="18" name="Text 15"/>
          <p:cNvSpPr/>
          <p:nvPr/>
        </p:nvSpPr>
        <p:spPr>
          <a:xfrm>
            <a:off x="411480" y="3236976"/>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rPr>
              <a:t>3</a:t>
            </a:r>
            <a:endParaRPr lang="en-US" sz="900" dirty="0"/>
          </a:p>
        </p:txBody>
      </p:sp>
      <p:sp>
        <p:nvSpPr>
          <p:cNvPr id="19" name="Text 16"/>
          <p:cNvSpPr/>
          <p:nvPr/>
        </p:nvSpPr>
        <p:spPr>
          <a:xfrm>
            <a:off x="749808" y="3209544"/>
            <a:ext cx="3520440" cy="256032"/>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Attended vocational / university?</a:t>
            </a:r>
            <a:endParaRPr lang="en-US" sz="1100" dirty="0"/>
          </a:p>
        </p:txBody>
      </p:sp>
      <p:sp>
        <p:nvSpPr>
          <p:cNvPr id="20" name="Text 17"/>
          <p:cNvSpPr/>
          <p:nvPr/>
        </p:nvSpPr>
        <p:spPr>
          <a:xfrm>
            <a:off x="749808" y="3474720"/>
            <a:ext cx="3520440" cy="365760"/>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YES → Fill degree title, course, institution, location</a:t>
            </a:r>
            <a:endParaRPr lang="en-US" sz="1000" dirty="0"/>
          </a:p>
        </p:txBody>
      </p:sp>
      <p:sp>
        <p:nvSpPr>
          <p:cNvPr id="21" name="Shape 18"/>
          <p:cNvSpPr/>
          <p:nvPr/>
        </p:nvSpPr>
        <p:spPr>
          <a:xfrm>
            <a:off x="411480" y="3986784"/>
            <a:ext cx="256032" cy="256032"/>
          </a:xfrm>
          <a:prstGeom prst="ellipse">
            <a:avLst/>
          </a:prstGeom>
          <a:solidFill>
            <a:srgbClr val="1A5FAD"/>
          </a:solidFill>
          <a:ln/>
        </p:spPr>
      </p:sp>
      <p:sp>
        <p:nvSpPr>
          <p:cNvPr id="22" name="Text 19"/>
          <p:cNvSpPr/>
          <p:nvPr/>
        </p:nvSpPr>
        <p:spPr>
          <a:xfrm>
            <a:off x="411480" y="3986784"/>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rPr>
              <a:t>4</a:t>
            </a:r>
            <a:endParaRPr lang="en-US" sz="900" dirty="0"/>
          </a:p>
        </p:txBody>
      </p:sp>
      <p:sp>
        <p:nvSpPr>
          <p:cNvPr id="23" name="Text 20"/>
          <p:cNvSpPr/>
          <p:nvPr/>
        </p:nvSpPr>
        <p:spPr>
          <a:xfrm>
            <a:off x="749808" y="3959352"/>
            <a:ext cx="3520440" cy="256032"/>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Currently enrolled in any course?</a:t>
            </a:r>
            <a:endParaRPr lang="en-US" sz="1100" dirty="0"/>
          </a:p>
        </p:txBody>
      </p:sp>
      <p:sp>
        <p:nvSpPr>
          <p:cNvPr id="24" name="Text 21"/>
          <p:cNvSpPr/>
          <p:nvPr/>
        </p:nvSpPr>
        <p:spPr>
          <a:xfrm>
            <a:off x="749808" y="4224528"/>
            <a:ext cx="3520440" cy="365760"/>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YES → Fill course, university, location, expected finish year</a:t>
            </a:r>
            <a:endParaRPr lang="en-US" sz="1000" dirty="0"/>
          </a:p>
        </p:txBody>
      </p:sp>
      <p:sp>
        <p:nvSpPr>
          <p:cNvPr id="25" name="Shape 22"/>
          <p:cNvSpPr/>
          <p:nvPr/>
        </p:nvSpPr>
        <p:spPr>
          <a:xfrm>
            <a:off x="4745736" y="1141452"/>
            <a:ext cx="4114800" cy="3704868"/>
          </a:xfrm>
          <a:prstGeom prst="roundRect">
            <a:avLst>
              <a:gd name="adj" fmla="val 3000"/>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txBody>
          <a:bodyPr/>
          <a:lstStyle/>
          <a:p>
            <a:endParaRPr lang="en-IN" dirty="0"/>
          </a:p>
        </p:txBody>
      </p:sp>
      <p:sp>
        <p:nvSpPr>
          <p:cNvPr id="26" name="Shape 23"/>
          <p:cNvSpPr/>
          <p:nvPr/>
        </p:nvSpPr>
        <p:spPr>
          <a:xfrm>
            <a:off x="4754880" y="1188720"/>
            <a:ext cx="4114800" cy="420624"/>
          </a:xfrm>
          <a:prstGeom prst="roundRect">
            <a:avLst>
              <a:gd name="adj" fmla="val 21739"/>
            </a:avLst>
          </a:prstGeom>
          <a:solidFill>
            <a:srgbClr val="028090"/>
          </a:solidFill>
          <a:ln/>
        </p:spPr>
      </p:sp>
      <p:pic>
        <p:nvPicPr>
          <p:cNvPr id="27" name="Image 1" descr="preencoded.png"/>
          <p:cNvPicPr>
            <a:picLocks noChangeAspect="1"/>
          </p:cNvPicPr>
          <p:nvPr/>
        </p:nvPicPr>
        <p:blipFill>
          <a:blip r:embed="rId5"/>
          <a:stretch>
            <a:fillRect/>
          </a:stretch>
        </p:blipFill>
        <p:spPr>
          <a:xfrm>
            <a:off x="4828032" y="1234440"/>
            <a:ext cx="329184" cy="329184"/>
          </a:xfrm>
          <a:prstGeom prst="rect">
            <a:avLst/>
          </a:prstGeom>
          <a:ln>
            <a:noFill/>
          </a:ln>
        </p:spPr>
      </p:pic>
      <p:sp>
        <p:nvSpPr>
          <p:cNvPr id="28" name="Text 24"/>
          <p:cNvSpPr/>
          <p:nvPr/>
        </p:nvSpPr>
        <p:spPr>
          <a:xfrm>
            <a:off x="5212080" y="1216152"/>
            <a:ext cx="356616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Step 6 — Language</a:t>
            </a:r>
            <a:endParaRPr lang="en-US" sz="1400" dirty="0"/>
          </a:p>
        </p:txBody>
      </p:sp>
      <p:sp>
        <p:nvSpPr>
          <p:cNvPr id="29" name="Text 25"/>
          <p:cNvSpPr/>
          <p:nvPr/>
        </p:nvSpPr>
        <p:spPr>
          <a:xfrm>
            <a:off x="4864608" y="1783080"/>
            <a:ext cx="3931920" cy="27432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Native Language</a:t>
            </a:r>
            <a:endParaRPr lang="en-US" sz="1200" dirty="0"/>
          </a:p>
        </p:txBody>
      </p:sp>
      <p:sp>
        <p:nvSpPr>
          <p:cNvPr id="30" name="Text 26"/>
          <p:cNvSpPr/>
          <p:nvPr/>
        </p:nvSpPr>
        <p:spPr>
          <a:xfrm>
            <a:off x="4864608" y="2057400"/>
            <a:ext cx="3931920" cy="274320"/>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Mother tongue — language spoken at home</a:t>
            </a:r>
            <a:endParaRPr lang="en-US" sz="1000" dirty="0"/>
          </a:p>
        </p:txBody>
      </p:sp>
      <p:sp>
        <p:nvSpPr>
          <p:cNvPr id="31" name="Text 27"/>
          <p:cNvSpPr/>
          <p:nvPr/>
        </p:nvSpPr>
        <p:spPr>
          <a:xfrm>
            <a:off x="4864608" y="2409444"/>
            <a:ext cx="3931920" cy="27432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Second Language</a:t>
            </a:r>
            <a:endParaRPr lang="en-US" sz="1200" dirty="0"/>
          </a:p>
        </p:txBody>
      </p:sp>
      <p:sp>
        <p:nvSpPr>
          <p:cNvPr id="32" name="Text 28"/>
          <p:cNvSpPr/>
          <p:nvPr/>
        </p:nvSpPr>
        <p:spPr>
          <a:xfrm>
            <a:off x="4846320" y="2715768"/>
            <a:ext cx="3931920" cy="274320"/>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Other language spoken regularly (Swahili, French, Arabic…)</a:t>
            </a:r>
            <a:endParaRPr lang="en-US" sz="1000" dirty="0"/>
          </a:p>
        </p:txBody>
      </p:sp>
      <p:sp>
        <p:nvSpPr>
          <p:cNvPr id="33" name="Text 29"/>
          <p:cNvSpPr/>
          <p:nvPr/>
        </p:nvSpPr>
        <p:spPr>
          <a:xfrm>
            <a:off x="4864608" y="3099816"/>
            <a:ext cx="3931920" cy="27432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English Proficiency</a:t>
            </a:r>
            <a:endParaRPr lang="en-US" sz="1200" dirty="0"/>
          </a:p>
        </p:txBody>
      </p:sp>
      <p:sp>
        <p:nvSpPr>
          <p:cNvPr id="34" name="Text 30"/>
          <p:cNvSpPr/>
          <p:nvPr/>
        </p:nvSpPr>
        <p:spPr>
          <a:xfrm>
            <a:off x="4846320" y="3452450"/>
            <a:ext cx="3931920" cy="274320"/>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Select one of 3 levels:</a:t>
            </a:r>
            <a:endParaRPr lang="en-US" sz="1000" dirty="0"/>
          </a:p>
        </p:txBody>
      </p:sp>
      <p:sp>
        <p:nvSpPr>
          <p:cNvPr id="35" name="Shape 31"/>
          <p:cNvSpPr/>
          <p:nvPr/>
        </p:nvSpPr>
        <p:spPr>
          <a:xfrm>
            <a:off x="4956048" y="3840480"/>
            <a:ext cx="128016" cy="128016"/>
          </a:xfrm>
          <a:prstGeom prst="ellipse">
            <a:avLst/>
          </a:prstGeom>
          <a:solidFill>
            <a:srgbClr val="028090"/>
          </a:solidFill>
          <a:ln/>
        </p:spPr>
      </p:sp>
      <p:sp>
        <p:nvSpPr>
          <p:cNvPr id="36" name="Text 32"/>
          <p:cNvSpPr/>
          <p:nvPr/>
        </p:nvSpPr>
        <p:spPr>
          <a:xfrm>
            <a:off x="5093208" y="3790188"/>
            <a:ext cx="3639312" cy="228600"/>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Advanced (written &amp; spoken)</a:t>
            </a:r>
            <a:endParaRPr lang="en-US" sz="1000" dirty="0"/>
          </a:p>
        </p:txBody>
      </p:sp>
      <p:sp>
        <p:nvSpPr>
          <p:cNvPr id="37" name="Shape 33"/>
          <p:cNvSpPr/>
          <p:nvPr/>
        </p:nvSpPr>
        <p:spPr>
          <a:xfrm>
            <a:off x="4956048" y="4075791"/>
            <a:ext cx="128016" cy="128016"/>
          </a:xfrm>
          <a:prstGeom prst="ellipse">
            <a:avLst/>
          </a:prstGeom>
          <a:solidFill>
            <a:srgbClr val="028090"/>
          </a:solidFill>
          <a:ln/>
        </p:spPr>
      </p:sp>
      <p:sp>
        <p:nvSpPr>
          <p:cNvPr id="38" name="Text 34"/>
          <p:cNvSpPr/>
          <p:nvPr/>
        </p:nvSpPr>
        <p:spPr>
          <a:xfrm>
            <a:off x="5093208" y="4034311"/>
            <a:ext cx="3639312" cy="228600"/>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Intermediate (conversational)</a:t>
            </a:r>
            <a:endParaRPr lang="en-US" sz="1000" dirty="0"/>
          </a:p>
        </p:txBody>
      </p:sp>
      <p:sp>
        <p:nvSpPr>
          <p:cNvPr id="39" name="Shape 35"/>
          <p:cNvSpPr/>
          <p:nvPr/>
        </p:nvSpPr>
        <p:spPr>
          <a:xfrm>
            <a:off x="4956048" y="4325407"/>
            <a:ext cx="128016" cy="128016"/>
          </a:xfrm>
          <a:prstGeom prst="ellipse">
            <a:avLst/>
          </a:prstGeom>
          <a:solidFill>
            <a:srgbClr val="028090"/>
          </a:solidFill>
          <a:ln/>
        </p:spPr>
      </p:sp>
      <p:sp>
        <p:nvSpPr>
          <p:cNvPr id="40" name="Text 36"/>
          <p:cNvSpPr/>
          <p:nvPr/>
        </p:nvSpPr>
        <p:spPr>
          <a:xfrm>
            <a:off x="5093208" y="4278434"/>
            <a:ext cx="3639312" cy="228600"/>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Basic understanding</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Step 7 — Essays + AI Writing Assistant Check</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Two 200-word essays with a real-time AI-content advisor</a:t>
            </a:r>
            <a:endParaRPr lang="en-US" sz="1200" dirty="0"/>
          </a:p>
        </p:txBody>
      </p:sp>
      <p:sp>
        <p:nvSpPr>
          <p:cNvPr id="5" name="Shape 3"/>
          <p:cNvSpPr/>
          <p:nvPr/>
        </p:nvSpPr>
        <p:spPr>
          <a:xfrm>
            <a:off x="274320" y="1170432"/>
            <a:ext cx="4114800" cy="2359152"/>
          </a:xfrm>
          <a:prstGeom prst="roundRect">
            <a:avLst>
              <a:gd name="adj" fmla="val 4651"/>
            </a:avLst>
          </a:prstGeom>
          <a:solidFill>
            <a:srgbClr val="F7FA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274320" y="1170432"/>
            <a:ext cx="4114800" cy="420624"/>
          </a:xfrm>
          <a:prstGeom prst="roundRect">
            <a:avLst>
              <a:gd name="adj" fmla="val 21739"/>
            </a:avLst>
          </a:prstGeom>
          <a:solidFill>
            <a:srgbClr val="0A2240"/>
          </a:solidFill>
          <a:ln/>
        </p:spPr>
      </p:sp>
      <p:pic>
        <p:nvPicPr>
          <p:cNvPr id="7" name="Image 0" descr="preencoded.png"/>
          <p:cNvPicPr>
            <a:picLocks noChangeAspect="1"/>
          </p:cNvPicPr>
          <p:nvPr/>
        </p:nvPicPr>
        <p:blipFill>
          <a:blip r:embed="rId6"/>
          <a:stretch>
            <a:fillRect/>
          </a:stretch>
        </p:blipFill>
        <p:spPr>
          <a:xfrm>
            <a:off x="347472" y="1216152"/>
            <a:ext cx="329184" cy="329184"/>
          </a:xfrm>
          <a:prstGeom prst="rect">
            <a:avLst/>
          </a:prstGeom>
          <a:ln>
            <a:noFill/>
          </a:ln>
        </p:spPr>
      </p:pic>
      <p:sp>
        <p:nvSpPr>
          <p:cNvPr id="8" name="Text 5"/>
          <p:cNvSpPr/>
          <p:nvPr/>
        </p:nvSpPr>
        <p:spPr>
          <a:xfrm>
            <a:off x="731520" y="1197864"/>
            <a:ext cx="3566160" cy="347472"/>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Motivation Essay</a:t>
            </a:r>
            <a:endParaRPr lang="en-US" sz="1400" dirty="0"/>
          </a:p>
        </p:txBody>
      </p:sp>
      <p:sp>
        <p:nvSpPr>
          <p:cNvPr id="9" name="Shape 6"/>
          <p:cNvSpPr/>
          <p:nvPr/>
        </p:nvSpPr>
        <p:spPr>
          <a:xfrm>
            <a:off x="402336" y="1700784"/>
            <a:ext cx="182880" cy="182880"/>
          </a:xfrm>
          <a:prstGeom prst="ellipse">
            <a:avLst/>
          </a:prstGeom>
          <a:solidFill>
            <a:srgbClr val="0A2240"/>
          </a:solidFill>
          <a:ln/>
        </p:spPr>
      </p:sp>
      <p:sp>
        <p:nvSpPr>
          <p:cNvPr id="10" name="Text 7"/>
          <p:cNvSpPr/>
          <p:nvPr/>
        </p:nvSpPr>
        <p:spPr>
          <a:xfrm>
            <a:off x="667512" y="1682496"/>
            <a:ext cx="3639312" cy="384048"/>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Why are you interested in this specific program?</a:t>
            </a:r>
            <a:endParaRPr lang="en-US" sz="1050" dirty="0"/>
          </a:p>
        </p:txBody>
      </p:sp>
      <p:sp>
        <p:nvSpPr>
          <p:cNvPr id="11" name="Shape 8"/>
          <p:cNvSpPr/>
          <p:nvPr/>
        </p:nvSpPr>
        <p:spPr>
          <a:xfrm>
            <a:off x="402336" y="2157984"/>
            <a:ext cx="182880" cy="182880"/>
          </a:xfrm>
          <a:prstGeom prst="ellipse">
            <a:avLst/>
          </a:prstGeom>
          <a:solidFill>
            <a:srgbClr val="0A2240"/>
          </a:solidFill>
          <a:ln/>
        </p:spPr>
      </p:sp>
      <p:sp>
        <p:nvSpPr>
          <p:cNvPr id="12" name="Text 9"/>
          <p:cNvSpPr/>
          <p:nvPr/>
        </p:nvSpPr>
        <p:spPr>
          <a:xfrm>
            <a:off x="667512" y="2139696"/>
            <a:ext cx="3639312" cy="384048"/>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Why is this program important for you right now?</a:t>
            </a:r>
            <a:endParaRPr lang="en-US" sz="1050" dirty="0"/>
          </a:p>
        </p:txBody>
      </p:sp>
      <p:sp>
        <p:nvSpPr>
          <p:cNvPr id="13" name="Shape 10"/>
          <p:cNvSpPr/>
          <p:nvPr/>
        </p:nvSpPr>
        <p:spPr>
          <a:xfrm>
            <a:off x="402336" y="2615184"/>
            <a:ext cx="182880" cy="182880"/>
          </a:xfrm>
          <a:prstGeom prst="ellipse">
            <a:avLst/>
          </a:prstGeom>
          <a:solidFill>
            <a:srgbClr val="0A2240"/>
          </a:solidFill>
          <a:ln/>
        </p:spPr>
      </p:sp>
      <p:sp>
        <p:nvSpPr>
          <p:cNvPr id="14" name="Text 11"/>
          <p:cNvSpPr/>
          <p:nvPr/>
        </p:nvSpPr>
        <p:spPr>
          <a:xfrm>
            <a:off x="667512" y="2596896"/>
            <a:ext cx="3639312" cy="384048"/>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What do you hope to learn?</a:t>
            </a:r>
            <a:endParaRPr lang="en-US" sz="1050" dirty="0"/>
          </a:p>
        </p:txBody>
      </p:sp>
      <p:sp>
        <p:nvSpPr>
          <p:cNvPr id="15" name="Shape 12"/>
          <p:cNvSpPr/>
          <p:nvPr/>
        </p:nvSpPr>
        <p:spPr>
          <a:xfrm>
            <a:off x="402336" y="3072384"/>
            <a:ext cx="182880" cy="182880"/>
          </a:xfrm>
          <a:prstGeom prst="ellipse">
            <a:avLst/>
          </a:prstGeom>
          <a:solidFill>
            <a:srgbClr val="0A2240"/>
          </a:solidFill>
          <a:ln/>
        </p:spPr>
      </p:sp>
      <p:sp>
        <p:nvSpPr>
          <p:cNvPr id="16" name="Text 13"/>
          <p:cNvSpPr/>
          <p:nvPr/>
        </p:nvSpPr>
        <p:spPr>
          <a:xfrm>
            <a:off x="667512" y="3054096"/>
            <a:ext cx="3639312" cy="384048"/>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How will you use it? Give a concrete real-life example.</a:t>
            </a:r>
            <a:endParaRPr lang="en-US" sz="1050" dirty="0"/>
          </a:p>
        </p:txBody>
      </p:sp>
      <p:sp>
        <p:nvSpPr>
          <p:cNvPr id="17" name="Shape 14"/>
          <p:cNvSpPr/>
          <p:nvPr/>
        </p:nvSpPr>
        <p:spPr>
          <a:xfrm>
            <a:off x="4754880" y="1170432"/>
            <a:ext cx="4114800" cy="2359152"/>
          </a:xfrm>
          <a:prstGeom prst="roundRect">
            <a:avLst>
              <a:gd name="adj" fmla="val 4651"/>
            </a:avLst>
          </a:prstGeom>
          <a:solidFill>
            <a:srgbClr val="F7FAFF"/>
          </a:solidFill>
          <a:ln w="6350">
            <a:solidFill>
              <a:srgbClr val="DAE4F0"/>
            </a:solidFill>
            <a:prstDash val="solid"/>
          </a:ln>
          <a:effectLst>
            <a:outerShdw blurRad="101600" dist="38100" dir="2700000" algn="bl" rotWithShape="0">
              <a:srgbClr val="000000">
                <a:alpha val="12000"/>
              </a:srgbClr>
            </a:outerShdw>
          </a:effectLst>
        </p:spPr>
      </p:sp>
      <p:sp>
        <p:nvSpPr>
          <p:cNvPr id="18" name="Shape 15"/>
          <p:cNvSpPr/>
          <p:nvPr/>
        </p:nvSpPr>
        <p:spPr>
          <a:xfrm>
            <a:off x="4754880" y="1170432"/>
            <a:ext cx="4114800" cy="420624"/>
          </a:xfrm>
          <a:prstGeom prst="roundRect">
            <a:avLst>
              <a:gd name="adj" fmla="val 21739"/>
            </a:avLst>
          </a:prstGeom>
          <a:solidFill>
            <a:srgbClr val="028090"/>
          </a:solidFill>
          <a:ln/>
        </p:spPr>
      </p:sp>
      <p:pic>
        <p:nvPicPr>
          <p:cNvPr id="19" name="Image 1" descr="preencoded.png"/>
          <p:cNvPicPr>
            <a:picLocks noChangeAspect="1"/>
          </p:cNvPicPr>
          <p:nvPr/>
        </p:nvPicPr>
        <p:blipFill>
          <a:blip r:embed="rId6"/>
          <a:stretch>
            <a:fillRect/>
          </a:stretch>
        </p:blipFill>
        <p:spPr>
          <a:xfrm>
            <a:off x="4828032" y="1216152"/>
            <a:ext cx="329184" cy="329184"/>
          </a:xfrm>
          <a:prstGeom prst="rect">
            <a:avLst/>
          </a:prstGeom>
          <a:ln>
            <a:noFill/>
          </a:ln>
        </p:spPr>
      </p:pic>
      <p:sp>
        <p:nvSpPr>
          <p:cNvPr id="20" name="Text 16"/>
          <p:cNvSpPr/>
          <p:nvPr/>
        </p:nvSpPr>
        <p:spPr>
          <a:xfrm>
            <a:off x="5212080" y="1197864"/>
            <a:ext cx="3566160" cy="347472"/>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Commitment Essay</a:t>
            </a:r>
            <a:endParaRPr lang="en-US" sz="1400" dirty="0"/>
          </a:p>
        </p:txBody>
      </p:sp>
      <p:sp>
        <p:nvSpPr>
          <p:cNvPr id="21" name="Text 17"/>
          <p:cNvSpPr/>
          <p:nvPr/>
        </p:nvSpPr>
        <p:spPr>
          <a:xfrm>
            <a:off x="4846320" y="1664208"/>
            <a:ext cx="3931920" cy="347472"/>
          </a:xfrm>
          <a:prstGeom prst="rect">
            <a:avLst/>
          </a:prstGeom>
          <a:noFill/>
          <a:ln/>
        </p:spPr>
        <p:txBody>
          <a:bodyPr wrap="square" rtlCol="0" anchor="ctr"/>
          <a:lstStyle/>
          <a:p>
            <a:pPr marL="0" indent="0">
              <a:buNone/>
            </a:pPr>
            <a:r>
              <a:rPr lang="en-US" sz="1050" b="1" dirty="0">
                <a:solidFill>
                  <a:srgbClr val="0A2240"/>
                </a:solidFill>
                <a:latin typeface="Calibri" pitchFamily="34" charset="0"/>
                <a:ea typeface="Calibri" pitchFamily="34" charset="-122"/>
                <a:cs typeface="Calibri" pitchFamily="34" charset="-120"/>
              </a:rPr>
              <a:t>Program requires 20–25 hrs/week for 6 months. Two paragraphs:</a:t>
            </a:r>
            <a:endParaRPr lang="en-US" sz="1050" dirty="0"/>
          </a:p>
        </p:txBody>
      </p:sp>
      <p:sp>
        <p:nvSpPr>
          <p:cNvPr id="22" name="Text 18"/>
          <p:cNvSpPr/>
          <p:nvPr/>
        </p:nvSpPr>
        <p:spPr>
          <a:xfrm>
            <a:off x="4846320" y="2084832"/>
            <a:ext cx="3931920" cy="502920"/>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1. Describe outside responsibilities (job, family, other programs) and time required.</a:t>
            </a:r>
            <a:endParaRPr lang="en-US" sz="1050" dirty="0"/>
          </a:p>
        </p:txBody>
      </p:sp>
      <p:sp>
        <p:nvSpPr>
          <p:cNvPr id="23" name="Text 19"/>
          <p:cNvSpPr/>
          <p:nvPr/>
        </p:nvSpPr>
        <p:spPr>
          <a:xfrm>
            <a:off x="4846320" y="2651760"/>
            <a:ext cx="3931920" cy="502920"/>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2. Explain weekly study plan — when, where, what if challenges arise. device &amp; internet access.</a:t>
            </a:r>
            <a:endParaRPr lang="en-US" sz="1050" dirty="0"/>
          </a:p>
        </p:txBody>
      </p:sp>
      <p:sp>
        <p:nvSpPr>
          <p:cNvPr id="24" name="Shape 20"/>
          <p:cNvSpPr/>
          <p:nvPr/>
        </p:nvSpPr>
        <p:spPr>
          <a:xfrm>
            <a:off x="274320" y="3663499"/>
            <a:ext cx="8595360" cy="1325880"/>
          </a:xfrm>
          <a:prstGeom prst="roundRect">
            <a:avLst>
              <a:gd name="adj" fmla="val 8276"/>
            </a:avLst>
          </a:prstGeom>
          <a:solidFill>
            <a:srgbClr val="FFF8E6"/>
          </a:solidFill>
          <a:ln w="6350">
            <a:solidFill>
              <a:srgbClr val="DAE4F0"/>
            </a:solidFill>
            <a:prstDash val="solid"/>
          </a:ln>
          <a:effectLst>
            <a:outerShdw blurRad="101600" dist="38100" dir="2700000" algn="bl" rotWithShape="0">
              <a:srgbClr val="000000">
                <a:alpha val="12000"/>
              </a:srgbClr>
            </a:outerShdw>
          </a:effectLst>
        </p:spPr>
      </p:sp>
      <p:sp>
        <p:nvSpPr>
          <p:cNvPr id="25" name="Shape 21"/>
          <p:cNvSpPr/>
          <p:nvPr/>
        </p:nvSpPr>
        <p:spPr>
          <a:xfrm>
            <a:off x="384048" y="3794760"/>
            <a:ext cx="475488" cy="475488"/>
          </a:xfrm>
          <a:prstGeom prst="ellipse">
            <a:avLst/>
          </a:prstGeom>
          <a:solidFill>
            <a:srgbClr val="F0A500"/>
          </a:solidFill>
          <a:ln/>
        </p:spPr>
      </p:sp>
      <p:pic>
        <p:nvPicPr>
          <p:cNvPr id="26" name="Image 2" descr="preencoded.png"/>
          <p:cNvPicPr>
            <a:picLocks noChangeAspect="1"/>
          </p:cNvPicPr>
          <p:nvPr/>
        </p:nvPicPr>
        <p:blipFill>
          <a:blip r:embed="rId7"/>
          <a:stretch>
            <a:fillRect/>
          </a:stretch>
        </p:blipFill>
        <p:spPr>
          <a:xfrm>
            <a:off x="420624" y="3831336"/>
            <a:ext cx="402336" cy="402336"/>
          </a:xfrm>
          <a:prstGeom prst="rect">
            <a:avLst/>
          </a:prstGeom>
          <a:ln>
            <a:noFill/>
          </a:ln>
        </p:spPr>
      </p:pic>
      <p:sp>
        <p:nvSpPr>
          <p:cNvPr id="27" name="Text 22"/>
          <p:cNvSpPr/>
          <p:nvPr/>
        </p:nvSpPr>
        <p:spPr>
          <a:xfrm>
            <a:off x="960120" y="3730752"/>
            <a:ext cx="6675120" cy="320040"/>
          </a:xfrm>
          <a:prstGeom prst="rect">
            <a:avLst/>
          </a:prstGeom>
          <a:noFill/>
          <a:ln/>
        </p:spPr>
        <p:txBody>
          <a:bodyPr wrap="square" lIns="0" tIns="0" rIns="0" bIns="0" rtlCol="0" anchor="ctr"/>
          <a:lstStyle/>
          <a:p>
            <a:pPr marL="0" indent="0">
              <a:buNone/>
            </a:pPr>
            <a:r>
              <a:rPr lang="en-US" sz="1300" b="1" dirty="0">
                <a:solidFill>
                  <a:srgbClr val="7A5200"/>
                </a:solidFill>
                <a:latin typeface="Calibri" pitchFamily="34" charset="0"/>
                <a:ea typeface="Calibri" pitchFamily="34" charset="-122"/>
                <a:cs typeface="Calibri" pitchFamily="34" charset="-120"/>
              </a:rPr>
              <a:t>AI Writing Assistant Check (Soft Advisory Mode)</a:t>
            </a:r>
            <a:endParaRPr lang="en-US" sz="1300" dirty="0"/>
          </a:p>
        </p:txBody>
      </p:sp>
      <p:sp>
        <p:nvSpPr>
          <p:cNvPr id="28" name="Shape 23"/>
          <p:cNvSpPr/>
          <p:nvPr/>
        </p:nvSpPr>
        <p:spPr>
          <a:xfrm>
            <a:off x="987552" y="4114800"/>
            <a:ext cx="137160" cy="137160"/>
          </a:xfrm>
          <a:prstGeom prst="ellipse">
            <a:avLst/>
          </a:prstGeom>
          <a:solidFill>
            <a:srgbClr val="F0A500"/>
          </a:solidFill>
          <a:ln/>
        </p:spPr>
      </p:sp>
      <p:sp>
        <p:nvSpPr>
          <p:cNvPr id="29" name="Text 24"/>
          <p:cNvSpPr/>
          <p:nvPr/>
        </p:nvSpPr>
        <p:spPr>
          <a:xfrm>
            <a:off x="1207008" y="4087368"/>
            <a:ext cx="7315200" cy="201168"/>
          </a:xfrm>
          <a:prstGeom prst="rect">
            <a:avLst/>
          </a:prstGeom>
          <a:noFill/>
          <a:ln/>
        </p:spPr>
        <p:txBody>
          <a:bodyPr wrap="square" lIns="0" tIns="0" rIns="0" bIns="0" rtlCol="0" anchor="ctr"/>
          <a:lstStyle/>
          <a:p>
            <a:pPr marL="0" indent="0">
              <a:buNone/>
            </a:pPr>
            <a:r>
              <a:rPr lang="en-US" sz="1000" dirty="0">
                <a:solidFill>
                  <a:srgbClr val="7A5200"/>
                </a:solidFill>
                <a:latin typeface="Calibri" pitchFamily="34" charset="0"/>
                <a:ea typeface="Calibri" pitchFamily="34" charset="-122"/>
                <a:cs typeface="Calibri" pitchFamily="34" charset="-120"/>
              </a:rPr>
              <a:t>As applicant types → system scans for AI phrases, uniform sentence length, formulaic structure. Yellow warning banner shows instantly.</a:t>
            </a:r>
            <a:endParaRPr lang="en-US" sz="1000" dirty="0"/>
          </a:p>
        </p:txBody>
      </p:sp>
      <p:sp>
        <p:nvSpPr>
          <p:cNvPr id="30" name="Shape 25"/>
          <p:cNvSpPr/>
          <p:nvPr/>
        </p:nvSpPr>
        <p:spPr>
          <a:xfrm>
            <a:off x="987552" y="4334256"/>
            <a:ext cx="137160" cy="137160"/>
          </a:xfrm>
          <a:prstGeom prst="ellipse">
            <a:avLst/>
          </a:prstGeom>
          <a:solidFill>
            <a:srgbClr val="F0A500"/>
          </a:solidFill>
          <a:ln/>
        </p:spPr>
      </p:sp>
      <p:sp>
        <p:nvSpPr>
          <p:cNvPr id="31" name="Text 26"/>
          <p:cNvSpPr/>
          <p:nvPr/>
        </p:nvSpPr>
        <p:spPr>
          <a:xfrm>
            <a:off x="1207008" y="4306824"/>
            <a:ext cx="7315200" cy="201168"/>
          </a:xfrm>
          <a:prstGeom prst="rect">
            <a:avLst/>
          </a:prstGeom>
          <a:noFill/>
          <a:ln/>
        </p:spPr>
        <p:txBody>
          <a:bodyPr wrap="square" lIns="0" tIns="0" rIns="0" bIns="0" rtlCol="0" anchor="ctr"/>
          <a:lstStyle/>
          <a:p>
            <a:pPr marL="0" indent="0">
              <a:buNone/>
            </a:pPr>
            <a:r>
              <a:rPr lang="en-US" sz="1000" dirty="0">
                <a:solidFill>
                  <a:srgbClr val="7A5200"/>
                </a:solidFill>
                <a:latin typeface="Calibri" pitchFamily="34" charset="0"/>
                <a:ea typeface="Calibri" pitchFamily="34" charset="-122"/>
                <a:cs typeface="Calibri" pitchFamily="34" charset="-120"/>
              </a:rPr>
              <a:t>On Next click → if AI score is high, a pop-up names the flagged essay(s) and asks them to rewrite. They cannot proceed without rewriting.</a:t>
            </a:r>
            <a:endParaRPr lang="en-US" sz="1000" dirty="0"/>
          </a:p>
        </p:txBody>
      </p:sp>
      <p:sp>
        <p:nvSpPr>
          <p:cNvPr id="32" name="Shape 27"/>
          <p:cNvSpPr/>
          <p:nvPr/>
        </p:nvSpPr>
        <p:spPr>
          <a:xfrm>
            <a:off x="987552" y="4553712"/>
            <a:ext cx="137160" cy="137160"/>
          </a:xfrm>
          <a:prstGeom prst="ellipse">
            <a:avLst/>
          </a:prstGeom>
          <a:solidFill>
            <a:srgbClr val="F0A500"/>
          </a:solidFill>
          <a:ln/>
        </p:spPr>
      </p:sp>
      <p:sp>
        <p:nvSpPr>
          <p:cNvPr id="33" name="Text 28"/>
          <p:cNvSpPr/>
          <p:nvPr/>
        </p:nvSpPr>
        <p:spPr>
          <a:xfrm>
            <a:off x="1207008" y="4526280"/>
            <a:ext cx="7315200" cy="201168"/>
          </a:xfrm>
          <a:prstGeom prst="rect">
            <a:avLst/>
          </a:prstGeom>
          <a:noFill/>
          <a:ln/>
        </p:spPr>
        <p:txBody>
          <a:bodyPr wrap="square" lIns="0" tIns="0" rIns="0" bIns="0" rtlCol="0" anchor="ctr"/>
          <a:lstStyle/>
          <a:p>
            <a:pPr marL="0" indent="0">
              <a:buNone/>
            </a:pPr>
            <a:r>
              <a:rPr lang="en-US" sz="1000" dirty="0">
                <a:solidFill>
                  <a:srgbClr val="7A5200"/>
                </a:solidFill>
                <a:latin typeface="Calibri" pitchFamily="34" charset="0"/>
                <a:ea typeface="Calibri" pitchFamily="34" charset="-122"/>
                <a:cs typeface="Calibri" pitchFamily="34" charset="-120"/>
              </a:rPr>
              <a:t>If essays look human-written → no warning shown. Green progress bar fills as word count reaches 200.</a:t>
            </a:r>
            <a:endParaRPr lang="en-US" sz="1000" dirty="0"/>
          </a:p>
        </p:txBody>
      </p:sp>
      <p:sp>
        <p:nvSpPr>
          <p:cNvPr id="34" name="Shape 29"/>
          <p:cNvSpPr/>
          <p:nvPr/>
        </p:nvSpPr>
        <p:spPr>
          <a:xfrm>
            <a:off x="987552" y="4773168"/>
            <a:ext cx="137160" cy="137160"/>
          </a:xfrm>
          <a:prstGeom prst="ellipse">
            <a:avLst/>
          </a:prstGeom>
          <a:solidFill>
            <a:srgbClr val="F0A500"/>
          </a:solidFill>
          <a:ln/>
        </p:spPr>
      </p:sp>
      <p:sp>
        <p:nvSpPr>
          <p:cNvPr id="35" name="Text 30"/>
          <p:cNvSpPr/>
          <p:nvPr/>
        </p:nvSpPr>
        <p:spPr>
          <a:xfrm>
            <a:off x="1207008" y="4745736"/>
            <a:ext cx="7315200" cy="201168"/>
          </a:xfrm>
          <a:prstGeom prst="rect">
            <a:avLst/>
          </a:prstGeom>
          <a:noFill/>
          <a:ln/>
        </p:spPr>
        <p:txBody>
          <a:bodyPr wrap="square" lIns="0" tIns="0" rIns="0" bIns="0" rtlCol="0" anchor="ctr"/>
          <a:lstStyle/>
          <a:p>
            <a:pPr marL="0" indent="0">
              <a:buNone/>
            </a:pPr>
            <a:r>
              <a:rPr lang="en-US" sz="1000" dirty="0">
                <a:solidFill>
                  <a:srgbClr val="7A5200"/>
                </a:solidFill>
                <a:latin typeface="Calibri" pitchFamily="34" charset="0"/>
                <a:ea typeface="Calibri" pitchFamily="34" charset="-122"/>
                <a:cs typeface="Calibri" pitchFamily="34" charset="-120"/>
              </a:rPr>
              <a:t>Admissions staff can review AI flags in the Applications panel for manual follow-up.</a:t>
            </a:r>
            <a:endParaRPr lang="en-US" sz="1000" dirty="0"/>
          </a:p>
        </p:txBody>
      </p:sp>
      <p:pic>
        <p:nvPicPr>
          <p:cNvPr id="36" name="ai_aler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818120" y="3767328"/>
            <a:ext cx="365760" cy="365760"/>
          </a:xfrm>
          <a:prstGeom prst="rect">
            <a:avLst/>
          </a:prstGeom>
          <a:ln>
            <a:noFill/>
          </a:ln>
        </p:spPr>
      </p:pic>
    </p:spTree>
  </p:cSld>
  <p:clrMapOvr>
    <a:masterClrMapping/>
  </p:clrMapOvr>
  <mc:AlternateContent xmlns:mc="http://schemas.openxmlformats.org/markup-compatibility/2006">
    <mc:Choice xmlns:p14="http://schemas.microsoft.com/office/powerpoint/2010/main" Requires="p14">
      <p:transition spd="slow" p14:dur="1200">
        <p14:prism/>
        <p:sndAc>
          <p:stSnd>
            <p:snd r:embed="rId5" name="click.wav"/>
          </p:stSnd>
        </p:sndAc>
      </p:transition>
    </mc:Choice>
    <mc:Fallback>
      <p:transition spd="slow">
        <p:fade/>
        <p:sndAc>
          <p:stSnd>
            <p:snd r:embed="rId5" name="click.wav"/>
          </p:stSnd>
        </p:sndAc>
      </p:transition>
    </mc:Fallback>
  </mc:AlternateContent>
  <p:timing>
    <p:tnLst>
      <p:par>
        <p:cTn id="1" dur="indefinite" restart="never" nodeType="tmRoot">
          <p:childTnLst>
            <p:audio>
              <p:cMediaNode vol="80000">
                <p:cTn id="2" fill="hold" display="0">
                  <p:stCondLst>
                    <p:cond delay="indefinite"/>
                  </p:stCondLst>
                </p:cTn>
                <p:tgtEl>
                  <p:spTgt spid="3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Step 8 — Consent &amp; Submit</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Final review before sending the application</a:t>
            </a:r>
            <a:endParaRPr lang="en-US" sz="1200" dirty="0"/>
          </a:p>
        </p:txBody>
      </p:sp>
      <p:sp>
        <p:nvSpPr>
          <p:cNvPr id="5" name="Shape 3"/>
          <p:cNvSpPr/>
          <p:nvPr/>
        </p:nvSpPr>
        <p:spPr>
          <a:xfrm>
            <a:off x="274320" y="1188720"/>
            <a:ext cx="8595360" cy="749808"/>
          </a:xfrm>
          <a:prstGeom prst="roundRect">
            <a:avLst>
              <a:gd name="adj" fmla="val 14634"/>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274320" y="1188720"/>
            <a:ext cx="2377440" cy="749808"/>
          </a:xfrm>
          <a:prstGeom prst="roundRect">
            <a:avLst>
              <a:gd name="adj" fmla="val 12195"/>
            </a:avLst>
          </a:prstGeom>
          <a:solidFill>
            <a:srgbClr val="0A2240"/>
          </a:solidFill>
          <a:ln/>
        </p:spPr>
      </p:sp>
      <p:sp>
        <p:nvSpPr>
          <p:cNvPr id="7" name="Text 5"/>
          <p:cNvSpPr/>
          <p:nvPr/>
        </p:nvSpPr>
        <p:spPr>
          <a:xfrm>
            <a:off x="384048" y="1335024"/>
            <a:ext cx="2176272" cy="45720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Personal Data Consent</a:t>
            </a:r>
            <a:endParaRPr lang="en-US" sz="1200" dirty="0"/>
          </a:p>
        </p:txBody>
      </p:sp>
      <p:sp>
        <p:nvSpPr>
          <p:cNvPr id="8" name="Text 6"/>
          <p:cNvSpPr/>
          <p:nvPr/>
        </p:nvSpPr>
        <p:spPr>
          <a:xfrm>
            <a:off x="2834640" y="1280160"/>
            <a:ext cx="5943600" cy="566928"/>
          </a:xfrm>
          <a:prstGeom prst="rect">
            <a:avLst/>
          </a:prstGeom>
          <a:noFill/>
          <a:ln/>
        </p:spPr>
        <p:txBody>
          <a:bodyPr wrap="square" rtlCol="0" anchor="ctr"/>
          <a:lstStyle/>
          <a:p>
            <a:pPr marL="0" indent="0">
              <a:buNone/>
            </a:pPr>
            <a:r>
              <a:rPr lang="en-US" sz="1150" dirty="0">
                <a:solidFill>
                  <a:srgbClr val="1A2A3D"/>
                </a:solidFill>
                <a:latin typeface="Calibri" pitchFamily="34" charset="0"/>
                <a:ea typeface="Calibri" pitchFamily="34" charset="-122"/>
                <a:cs typeface="Calibri" pitchFamily="34" charset="-120"/>
              </a:rPr>
              <a:t>Applicant checks a box confirming they understand how JWL uses their personal data. Mandatory.</a:t>
            </a:r>
            <a:endParaRPr lang="en-US" sz="1150" dirty="0"/>
          </a:p>
        </p:txBody>
      </p:sp>
      <p:sp>
        <p:nvSpPr>
          <p:cNvPr id="9" name="Shape 7"/>
          <p:cNvSpPr/>
          <p:nvPr/>
        </p:nvSpPr>
        <p:spPr>
          <a:xfrm>
            <a:off x="274320" y="2103120"/>
            <a:ext cx="8595360" cy="749808"/>
          </a:xfrm>
          <a:prstGeom prst="roundRect">
            <a:avLst>
              <a:gd name="adj" fmla="val 14634"/>
            </a:avLst>
          </a:prstGeom>
          <a:solidFill>
            <a:srgbClr val="FFFFFF"/>
          </a:solidFill>
          <a:ln w="6350">
            <a:solidFill>
              <a:srgbClr val="DAE4F0"/>
            </a:solidFill>
            <a:prstDash val="solid"/>
          </a:ln>
          <a:effectLst>
            <a:outerShdw blurRad="101600" dist="38100" dir="2700000" algn="bl" rotWithShape="0">
              <a:srgbClr val="000000">
                <a:alpha val="12000"/>
              </a:srgbClr>
            </a:outerShdw>
          </a:effectLst>
        </p:spPr>
      </p:sp>
      <p:sp>
        <p:nvSpPr>
          <p:cNvPr id="10" name="Shape 8"/>
          <p:cNvSpPr/>
          <p:nvPr/>
        </p:nvSpPr>
        <p:spPr>
          <a:xfrm>
            <a:off x="274320" y="2103120"/>
            <a:ext cx="2377440" cy="749808"/>
          </a:xfrm>
          <a:prstGeom prst="roundRect">
            <a:avLst>
              <a:gd name="adj" fmla="val 12195"/>
            </a:avLst>
          </a:prstGeom>
          <a:solidFill>
            <a:srgbClr val="028090"/>
          </a:solidFill>
          <a:ln/>
        </p:spPr>
      </p:sp>
      <p:sp>
        <p:nvSpPr>
          <p:cNvPr id="11" name="Text 9"/>
          <p:cNvSpPr/>
          <p:nvPr/>
        </p:nvSpPr>
        <p:spPr>
          <a:xfrm>
            <a:off x="384048" y="2249424"/>
            <a:ext cx="2176272" cy="45720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Media Consent</a:t>
            </a:r>
            <a:endParaRPr lang="en-US" sz="1200" dirty="0"/>
          </a:p>
        </p:txBody>
      </p:sp>
      <p:sp>
        <p:nvSpPr>
          <p:cNvPr id="12" name="Text 10"/>
          <p:cNvSpPr/>
          <p:nvPr/>
        </p:nvSpPr>
        <p:spPr>
          <a:xfrm>
            <a:off x="2834640" y="2194560"/>
            <a:ext cx="5943600" cy="566928"/>
          </a:xfrm>
          <a:prstGeom prst="rect">
            <a:avLst/>
          </a:prstGeom>
          <a:noFill/>
          <a:ln/>
        </p:spPr>
        <p:txBody>
          <a:bodyPr wrap="square" rtlCol="0" anchor="ctr"/>
          <a:lstStyle/>
          <a:p>
            <a:pPr marL="0" indent="0">
              <a:buNone/>
            </a:pPr>
            <a:r>
              <a:rPr lang="en-US" sz="1150" dirty="0">
                <a:solidFill>
                  <a:srgbClr val="1A2A3D"/>
                </a:solidFill>
                <a:latin typeface="Calibri" pitchFamily="34" charset="0"/>
                <a:ea typeface="Calibri" pitchFamily="34" charset="-122"/>
                <a:cs typeface="Calibri" pitchFamily="34" charset="-120"/>
              </a:rPr>
              <a:t>Applicant selects YES or NO for use of their image, name, or testimonials in JWL publications. Either choice is valid.</a:t>
            </a:r>
            <a:endParaRPr lang="en-US" sz="1150" dirty="0"/>
          </a:p>
        </p:txBody>
      </p:sp>
      <p:sp>
        <p:nvSpPr>
          <p:cNvPr id="13" name="Shape 11"/>
          <p:cNvSpPr/>
          <p:nvPr/>
        </p:nvSpPr>
        <p:spPr>
          <a:xfrm>
            <a:off x="274320" y="3017520"/>
            <a:ext cx="8595360" cy="749808"/>
          </a:xfrm>
          <a:prstGeom prst="roundRect">
            <a:avLst>
              <a:gd name="adj" fmla="val 14634"/>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4" name="Shape 12"/>
          <p:cNvSpPr/>
          <p:nvPr/>
        </p:nvSpPr>
        <p:spPr>
          <a:xfrm>
            <a:off x="274320" y="3017520"/>
            <a:ext cx="2377440" cy="749808"/>
          </a:xfrm>
          <a:prstGeom prst="roundRect">
            <a:avLst>
              <a:gd name="adj" fmla="val 12195"/>
            </a:avLst>
          </a:prstGeom>
          <a:solidFill>
            <a:srgbClr val="1A5FAD"/>
          </a:solidFill>
          <a:ln/>
        </p:spPr>
      </p:sp>
      <p:sp>
        <p:nvSpPr>
          <p:cNvPr id="15" name="Text 13"/>
          <p:cNvSpPr/>
          <p:nvPr/>
        </p:nvSpPr>
        <p:spPr>
          <a:xfrm>
            <a:off x="384048" y="3163824"/>
            <a:ext cx="2176272" cy="45720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Location &amp; Date</a:t>
            </a:r>
            <a:endParaRPr lang="en-US" sz="1200" dirty="0"/>
          </a:p>
        </p:txBody>
      </p:sp>
      <p:sp>
        <p:nvSpPr>
          <p:cNvPr id="16" name="Text 14"/>
          <p:cNvSpPr/>
          <p:nvPr/>
        </p:nvSpPr>
        <p:spPr>
          <a:xfrm>
            <a:off x="2834640" y="3108960"/>
            <a:ext cx="5943600" cy="566928"/>
          </a:xfrm>
          <a:prstGeom prst="rect">
            <a:avLst/>
          </a:prstGeom>
          <a:noFill/>
          <a:ln/>
        </p:spPr>
        <p:txBody>
          <a:bodyPr wrap="square" rtlCol="0" anchor="ctr"/>
          <a:lstStyle/>
          <a:p>
            <a:pPr marL="0" indent="0">
              <a:buNone/>
            </a:pPr>
            <a:r>
              <a:rPr lang="en-US" sz="1150" dirty="0">
                <a:solidFill>
                  <a:srgbClr val="1A2A3D"/>
                </a:solidFill>
                <a:latin typeface="Calibri" pitchFamily="34" charset="0"/>
                <a:ea typeface="Calibri" pitchFamily="34" charset="-122"/>
                <a:cs typeface="Calibri" pitchFamily="34" charset="-120"/>
              </a:rPr>
              <a:t>Applicant enters the city they are signing from and confirms today's date. Auto-populated.</a:t>
            </a:r>
            <a:endParaRPr lang="en-US" sz="1150" dirty="0"/>
          </a:p>
        </p:txBody>
      </p:sp>
      <p:sp>
        <p:nvSpPr>
          <p:cNvPr id="17" name="Shape 15"/>
          <p:cNvSpPr/>
          <p:nvPr/>
        </p:nvSpPr>
        <p:spPr>
          <a:xfrm>
            <a:off x="274320" y="3931920"/>
            <a:ext cx="8595360" cy="749808"/>
          </a:xfrm>
          <a:prstGeom prst="roundRect">
            <a:avLst>
              <a:gd name="adj" fmla="val 14634"/>
            </a:avLst>
          </a:prstGeom>
          <a:solidFill>
            <a:srgbClr val="FFFFFF"/>
          </a:solidFill>
          <a:ln w="6350">
            <a:solidFill>
              <a:srgbClr val="DAE4F0"/>
            </a:solidFill>
            <a:prstDash val="solid"/>
          </a:ln>
          <a:effectLst>
            <a:outerShdw blurRad="101600" dist="38100" dir="2700000" algn="bl" rotWithShape="0">
              <a:srgbClr val="000000">
                <a:alpha val="12000"/>
              </a:srgbClr>
            </a:outerShdw>
          </a:effectLst>
        </p:spPr>
      </p:sp>
      <p:sp>
        <p:nvSpPr>
          <p:cNvPr id="18" name="Shape 16"/>
          <p:cNvSpPr/>
          <p:nvPr/>
        </p:nvSpPr>
        <p:spPr>
          <a:xfrm>
            <a:off x="274320" y="3931920"/>
            <a:ext cx="2377440" cy="749808"/>
          </a:xfrm>
          <a:prstGeom prst="roundRect">
            <a:avLst>
              <a:gd name="adj" fmla="val 12195"/>
            </a:avLst>
          </a:prstGeom>
          <a:solidFill>
            <a:srgbClr val="1A8A5A"/>
          </a:solidFill>
          <a:ln/>
        </p:spPr>
      </p:sp>
      <p:sp>
        <p:nvSpPr>
          <p:cNvPr id="19" name="Text 17"/>
          <p:cNvSpPr/>
          <p:nvPr/>
        </p:nvSpPr>
        <p:spPr>
          <a:xfrm>
            <a:off x="384048" y="4078224"/>
            <a:ext cx="2176272" cy="45720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Submit Button</a:t>
            </a:r>
            <a:endParaRPr lang="en-US" sz="1200" dirty="0"/>
          </a:p>
        </p:txBody>
      </p:sp>
      <p:sp>
        <p:nvSpPr>
          <p:cNvPr id="20" name="Text 18"/>
          <p:cNvSpPr/>
          <p:nvPr/>
        </p:nvSpPr>
        <p:spPr>
          <a:xfrm>
            <a:off x="2834640" y="4023360"/>
            <a:ext cx="5943600" cy="566928"/>
          </a:xfrm>
          <a:prstGeom prst="rect">
            <a:avLst/>
          </a:prstGeom>
          <a:noFill/>
          <a:ln/>
        </p:spPr>
        <p:txBody>
          <a:bodyPr wrap="square" rtlCol="0" anchor="ctr"/>
          <a:lstStyle/>
          <a:p>
            <a:pPr marL="0" indent="0">
              <a:buNone/>
            </a:pPr>
            <a:r>
              <a:rPr lang="en-US" sz="1150" dirty="0">
                <a:solidFill>
                  <a:srgbClr val="1A2A3D"/>
                </a:solidFill>
                <a:latin typeface="Calibri" pitchFamily="34" charset="0"/>
                <a:ea typeface="Calibri" pitchFamily="34" charset="-122"/>
                <a:cs typeface="Calibri" pitchFamily="34" charset="-120"/>
              </a:rPr>
              <a:t>Final validation runs. If all steps complete → application saved → confirmation email sent instantly.</a:t>
            </a:r>
            <a:endParaRPr lang="en-US" sz="1150" dirty="0"/>
          </a:p>
        </p:txBody>
      </p:sp>
      <p:sp>
        <p:nvSpPr>
          <p:cNvPr id="21" name="Shape 19"/>
          <p:cNvSpPr/>
          <p:nvPr/>
        </p:nvSpPr>
        <p:spPr>
          <a:xfrm>
            <a:off x="274320" y="4754880"/>
            <a:ext cx="8595360" cy="256032"/>
          </a:xfrm>
          <a:prstGeom prst="roundRect">
            <a:avLst>
              <a:gd name="adj" fmla="val 17857"/>
            </a:avLst>
          </a:prstGeom>
          <a:solidFill>
            <a:srgbClr val="E8F5EE"/>
          </a:solidFill>
          <a:ln/>
        </p:spPr>
      </p:sp>
      <p:pic>
        <p:nvPicPr>
          <p:cNvPr id="22" name="Image 0" descr="preencoded.png"/>
          <p:cNvPicPr>
            <a:picLocks noChangeAspect="1"/>
          </p:cNvPicPr>
          <p:nvPr/>
        </p:nvPicPr>
        <p:blipFill>
          <a:blip r:embed="rId4"/>
          <a:stretch>
            <a:fillRect/>
          </a:stretch>
        </p:blipFill>
        <p:spPr>
          <a:xfrm>
            <a:off x="347472" y="4773168"/>
            <a:ext cx="201168" cy="201168"/>
          </a:xfrm>
          <a:prstGeom prst="rect">
            <a:avLst/>
          </a:prstGeom>
          <a:ln>
            <a:noFill/>
          </a:ln>
        </p:spPr>
      </p:pic>
      <p:sp>
        <p:nvSpPr>
          <p:cNvPr id="23" name="Text 20"/>
          <p:cNvSpPr/>
          <p:nvPr/>
        </p:nvSpPr>
        <p:spPr>
          <a:xfrm>
            <a:off x="621792" y="4773168"/>
            <a:ext cx="8138160" cy="219456"/>
          </a:xfrm>
          <a:prstGeom prst="rect">
            <a:avLst/>
          </a:prstGeom>
          <a:noFill/>
          <a:ln/>
        </p:spPr>
        <p:txBody>
          <a:bodyPr wrap="square" lIns="0" tIns="0" rIns="0" bIns="0" rtlCol="0" anchor="ctr"/>
          <a:lstStyle/>
          <a:p>
            <a:pPr marL="0" indent="0">
              <a:buNone/>
            </a:pPr>
            <a:r>
              <a:rPr lang="en-US" sz="1050" b="1" dirty="0">
                <a:solidFill>
                  <a:srgbClr val="1A8A5A"/>
                </a:solidFill>
                <a:latin typeface="Calibri" pitchFamily="34" charset="0"/>
                <a:ea typeface="Calibri" pitchFamily="34" charset="-122"/>
                <a:cs typeface="Calibri" pitchFamily="34" charset="-120"/>
              </a:rPr>
              <a:t>After clicking Submit: Confetti animation plays, Application ID is shown, confirmation email is sent with App ID + temporary password.</a:t>
            </a:r>
            <a:endParaRPr lang="en-US" sz="105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What Happens After Submission?</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Applicant receives ID, password, and portal access instantly</a:t>
            </a:r>
            <a:endParaRPr lang="en-US" sz="1200" dirty="0"/>
          </a:p>
        </p:txBody>
      </p:sp>
      <p:sp>
        <p:nvSpPr>
          <p:cNvPr id="5" name="Shape 3"/>
          <p:cNvSpPr/>
          <p:nvPr/>
        </p:nvSpPr>
        <p:spPr>
          <a:xfrm>
            <a:off x="274320" y="1170432"/>
            <a:ext cx="4160520" cy="3657600"/>
          </a:xfrm>
          <a:prstGeom prst="roundRect">
            <a:avLst>
              <a:gd name="adj" fmla="val 3000"/>
            </a:avLst>
          </a:prstGeom>
          <a:solidFill>
            <a:srgbClr val="E8F5EE"/>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274320" y="1170432"/>
            <a:ext cx="4160520" cy="457200"/>
          </a:xfrm>
          <a:prstGeom prst="roundRect">
            <a:avLst>
              <a:gd name="adj" fmla="val 20000"/>
            </a:avLst>
          </a:prstGeom>
          <a:solidFill>
            <a:srgbClr val="1A8A5A"/>
          </a:solidFill>
          <a:ln/>
        </p:spPr>
      </p:sp>
      <p:sp>
        <p:nvSpPr>
          <p:cNvPr id="7" name="Text 5"/>
          <p:cNvSpPr/>
          <p:nvPr/>
        </p:nvSpPr>
        <p:spPr>
          <a:xfrm>
            <a:off x="384048" y="1188720"/>
            <a:ext cx="3291840" cy="402336"/>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  Success Screen</a:t>
            </a:r>
            <a:endParaRPr lang="en-US" sz="1400" dirty="0"/>
          </a:p>
        </p:txBody>
      </p:sp>
      <p:sp>
        <p:nvSpPr>
          <p:cNvPr id="8" name="Text 6"/>
          <p:cNvSpPr/>
          <p:nvPr/>
        </p:nvSpPr>
        <p:spPr>
          <a:xfrm>
            <a:off x="411480" y="1755648"/>
            <a:ext cx="3931920" cy="457200"/>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 Confetti animation plays on screen</a:t>
            </a:r>
            <a:endParaRPr lang="en-US" sz="1200" dirty="0"/>
          </a:p>
        </p:txBody>
      </p:sp>
      <p:sp>
        <p:nvSpPr>
          <p:cNvPr id="9" name="Text 7"/>
          <p:cNvSpPr/>
          <p:nvPr/>
        </p:nvSpPr>
        <p:spPr>
          <a:xfrm>
            <a:off x="411480" y="2286000"/>
            <a:ext cx="3931920" cy="457200"/>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Application ID is displayed (e.g. APP4821)</a:t>
            </a:r>
            <a:endParaRPr lang="en-US" sz="1200" dirty="0"/>
          </a:p>
        </p:txBody>
      </p:sp>
      <p:sp>
        <p:nvSpPr>
          <p:cNvPr id="10" name="Text 8"/>
          <p:cNvSpPr/>
          <p:nvPr/>
        </p:nvSpPr>
        <p:spPr>
          <a:xfrm>
            <a:off x="411480" y="2816352"/>
            <a:ext cx="3931920" cy="457200"/>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Confirmation email sent automatically</a:t>
            </a:r>
            <a:endParaRPr lang="en-US" sz="1200" dirty="0"/>
          </a:p>
        </p:txBody>
      </p:sp>
      <p:sp>
        <p:nvSpPr>
          <p:cNvPr id="11" name="Text 9"/>
          <p:cNvSpPr/>
          <p:nvPr/>
        </p:nvSpPr>
        <p:spPr>
          <a:xfrm>
            <a:off x="411480" y="3346704"/>
            <a:ext cx="3931920" cy="457200"/>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Email contains Application ID + temporary password</a:t>
            </a:r>
            <a:endParaRPr lang="en-US" sz="1200" dirty="0"/>
          </a:p>
        </p:txBody>
      </p:sp>
      <p:sp>
        <p:nvSpPr>
          <p:cNvPr id="12" name="Text 10"/>
          <p:cNvSpPr/>
          <p:nvPr/>
        </p:nvSpPr>
        <p:spPr>
          <a:xfrm>
            <a:off x="411480" y="3877056"/>
            <a:ext cx="3931920" cy="457200"/>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Link to Applicant Portal is provided</a:t>
            </a:r>
            <a:endParaRPr lang="en-US" sz="1200" dirty="0"/>
          </a:p>
        </p:txBody>
      </p:sp>
      <p:sp>
        <p:nvSpPr>
          <p:cNvPr id="13" name="Shape 11"/>
          <p:cNvSpPr/>
          <p:nvPr/>
        </p:nvSpPr>
        <p:spPr>
          <a:xfrm>
            <a:off x="4754880" y="1170432"/>
            <a:ext cx="4114800" cy="3657600"/>
          </a:xfrm>
          <a:prstGeom prst="roundRect">
            <a:avLst>
              <a:gd name="adj" fmla="val 3000"/>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4" name="Shape 12"/>
          <p:cNvSpPr/>
          <p:nvPr/>
        </p:nvSpPr>
        <p:spPr>
          <a:xfrm>
            <a:off x="4754880" y="1170432"/>
            <a:ext cx="4114800" cy="457200"/>
          </a:xfrm>
          <a:prstGeom prst="roundRect">
            <a:avLst>
              <a:gd name="adj" fmla="val 20000"/>
            </a:avLst>
          </a:prstGeom>
          <a:solidFill>
            <a:srgbClr val="1A5FAD"/>
          </a:solidFill>
          <a:ln/>
        </p:spPr>
      </p:sp>
      <p:sp>
        <p:nvSpPr>
          <p:cNvPr id="15" name="Text 13"/>
          <p:cNvSpPr/>
          <p:nvPr/>
        </p:nvSpPr>
        <p:spPr>
          <a:xfrm>
            <a:off x="4864608" y="1188720"/>
            <a:ext cx="3931920" cy="402336"/>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  Applicant Portal</a:t>
            </a:r>
            <a:endParaRPr lang="en-US" sz="1400" dirty="0"/>
          </a:p>
        </p:txBody>
      </p:sp>
      <p:sp>
        <p:nvSpPr>
          <p:cNvPr id="16" name="Text 14"/>
          <p:cNvSpPr/>
          <p:nvPr/>
        </p:nvSpPr>
        <p:spPr>
          <a:xfrm>
            <a:off x="4864608" y="1755648"/>
            <a:ext cx="1097280" cy="438912"/>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Login:</a:t>
            </a:r>
            <a:endParaRPr lang="en-US" sz="1200" dirty="0"/>
          </a:p>
        </p:txBody>
      </p:sp>
      <p:sp>
        <p:nvSpPr>
          <p:cNvPr id="17" name="Text 15"/>
          <p:cNvSpPr/>
          <p:nvPr/>
        </p:nvSpPr>
        <p:spPr>
          <a:xfrm>
            <a:off x="5989320" y="1755648"/>
            <a:ext cx="2743200" cy="438912"/>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Application ID</a:t>
            </a:r>
            <a:endParaRPr lang="en-US" sz="1200" dirty="0"/>
          </a:p>
        </p:txBody>
      </p:sp>
      <p:sp>
        <p:nvSpPr>
          <p:cNvPr id="18" name="Text 16"/>
          <p:cNvSpPr/>
          <p:nvPr/>
        </p:nvSpPr>
        <p:spPr>
          <a:xfrm>
            <a:off x="4864608" y="2286000"/>
            <a:ext cx="1097280" cy="438912"/>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Password:</a:t>
            </a:r>
            <a:endParaRPr lang="en-US" sz="1200" dirty="0"/>
          </a:p>
        </p:txBody>
      </p:sp>
      <p:sp>
        <p:nvSpPr>
          <p:cNvPr id="19" name="Text 17"/>
          <p:cNvSpPr/>
          <p:nvPr/>
        </p:nvSpPr>
        <p:spPr>
          <a:xfrm>
            <a:off x="5989320" y="2286000"/>
            <a:ext cx="2743200" cy="438912"/>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Sent by email (e.g. APP0001)</a:t>
            </a:r>
            <a:endParaRPr lang="en-US" sz="1200" dirty="0"/>
          </a:p>
        </p:txBody>
      </p:sp>
      <p:sp>
        <p:nvSpPr>
          <p:cNvPr id="20" name="Text 18"/>
          <p:cNvSpPr/>
          <p:nvPr/>
        </p:nvSpPr>
        <p:spPr>
          <a:xfrm>
            <a:off x="4864608" y="2816352"/>
            <a:ext cx="1097280" cy="438912"/>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Tracks:</a:t>
            </a:r>
            <a:endParaRPr lang="en-US" sz="1200" dirty="0"/>
          </a:p>
        </p:txBody>
      </p:sp>
      <p:sp>
        <p:nvSpPr>
          <p:cNvPr id="21" name="Text 19"/>
          <p:cNvSpPr/>
          <p:nvPr/>
        </p:nvSpPr>
        <p:spPr>
          <a:xfrm>
            <a:off x="5989320" y="2816352"/>
            <a:ext cx="2743200" cy="438912"/>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Application status in real-time</a:t>
            </a:r>
            <a:endParaRPr lang="en-US" sz="1200" dirty="0"/>
          </a:p>
        </p:txBody>
      </p:sp>
      <p:sp>
        <p:nvSpPr>
          <p:cNvPr id="22" name="Text 20"/>
          <p:cNvSpPr/>
          <p:nvPr/>
        </p:nvSpPr>
        <p:spPr>
          <a:xfrm>
            <a:off x="4864608" y="3346704"/>
            <a:ext cx="1097280" cy="438912"/>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Shows:</a:t>
            </a:r>
            <a:endParaRPr lang="en-US" sz="1200" dirty="0"/>
          </a:p>
        </p:txBody>
      </p:sp>
      <p:sp>
        <p:nvSpPr>
          <p:cNvPr id="23" name="Text 21"/>
          <p:cNvSpPr/>
          <p:nvPr/>
        </p:nvSpPr>
        <p:spPr>
          <a:xfrm>
            <a:off x="5989320" y="3346704"/>
            <a:ext cx="2743200" cy="438912"/>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OST / LS / EST scores &amp; updates</a:t>
            </a:r>
            <a:endParaRPr lang="en-US" sz="1200" dirty="0"/>
          </a:p>
        </p:txBody>
      </p:sp>
      <p:sp>
        <p:nvSpPr>
          <p:cNvPr id="24" name="Text 22"/>
          <p:cNvSpPr/>
          <p:nvPr/>
        </p:nvSpPr>
        <p:spPr>
          <a:xfrm>
            <a:off x="4864608" y="3877056"/>
            <a:ext cx="1097280" cy="438912"/>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URL:</a:t>
            </a:r>
            <a:endParaRPr lang="en-US" sz="1200" dirty="0"/>
          </a:p>
        </p:txBody>
      </p:sp>
      <p:sp>
        <p:nvSpPr>
          <p:cNvPr id="25" name="Text 23"/>
          <p:cNvSpPr/>
          <p:nvPr/>
        </p:nvSpPr>
        <p:spPr>
          <a:xfrm>
            <a:off x="5989320" y="3877056"/>
            <a:ext cx="2743200" cy="438912"/>
          </a:xfrm>
          <a:prstGeom prst="rect">
            <a:avLst/>
          </a:prstGeom>
          <a:noFill/>
          <a:ln/>
        </p:spPr>
        <p:txBody>
          <a:bodyPr wrap="square" rtlCol="0" anchor="ctr"/>
          <a:lstStyle/>
          <a:p>
            <a:pPr marL="0" indent="0">
              <a:buNone/>
            </a:pPr>
            <a:r>
              <a:rPr lang="en-US" sz="1200" dirty="0">
                <a:solidFill>
                  <a:srgbClr val="1A2A3D"/>
                </a:solidFill>
                <a:latin typeface="Calibri" pitchFamily="34" charset="0"/>
                <a:ea typeface="Calibri" pitchFamily="34" charset="-122"/>
                <a:cs typeface="Calibri" pitchFamily="34" charset="-120"/>
              </a:rPr>
              <a:t>admission.jwl.global/applicants</a:t>
            </a:r>
            <a:endParaRPr lang="en-US" sz="1200" dirty="0"/>
          </a:p>
        </p:txBody>
      </p:sp>
      <p:pic>
        <p:nvPicPr>
          <p:cNvPr id="26" name="success_chim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22191" y="1243584"/>
            <a:ext cx="329184" cy="329184"/>
          </a:xfrm>
          <a:prstGeom prst="rect">
            <a:avLst/>
          </a:prstGeom>
          <a:ln>
            <a:noFill/>
          </a:ln>
        </p:spPr>
      </p:pic>
    </p:spTree>
  </p:cSld>
  <p:clrMapOvr>
    <a:masterClrMapping/>
  </p:clrMapOvr>
  <mc:AlternateContent xmlns:mc="http://schemas.openxmlformats.org/markup-compatibility/2006">
    <mc:Choice xmlns:p14="http://schemas.microsoft.com/office/powerpoint/2010/main" Requires="p14">
      <p:transition spd="slow" p14:dur="1200">
        <p14:prism/>
        <p:sndAc>
          <p:stSnd>
            <p:snd r:embed="rId5" name="click.wav"/>
          </p:stSnd>
        </p:sndAc>
      </p:transition>
    </mc:Choice>
    <mc:Fallback>
      <p:transition spd="slow">
        <p:fade/>
        <p:sndAc>
          <p:stSnd>
            <p:snd r:embed="rId5" name="click.wav"/>
          </p:stSnd>
        </p:sndAc>
      </p:transition>
    </mc:Fallback>
  </mc:AlternateContent>
  <p:timing>
    <p:tnLst>
      <p:par>
        <p:cTn id="1" dur="indefinite" restart="never" nodeType="tmRoot">
          <p:childTnLst>
            <p:audio>
              <p:cMediaNode vol="80000">
                <p:cTn id="2" fill="hold" display="0">
                  <p:stCondLst>
                    <p:cond delay="indefinite"/>
                  </p:stCondLst>
                </p:cTn>
                <p:tgtEl>
                  <p:spTgt spid="2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Common Mistakes to Avoid</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Guide your applicants — these are the most frequent issues</a:t>
            </a:r>
            <a:endParaRPr lang="en-US" sz="1200" dirty="0"/>
          </a:p>
        </p:txBody>
      </p:sp>
      <p:sp>
        <p:nvSpPr>
          <p:cNvPr id="5" name="Shape 3"/>
          <p:cNvSpPr/>
          <p:nvPr/>
        </p:nvSpPr>
        <p:spPr>
          <a:xfrm>
            <a:off x="274320" y="1188720"/>
            <a:ext cx="4160520" cy="804672"/>
          </a:xfrm>
          <a:prstGeom prst="roundRect">
            <a:avLst>
              <a:gd name="adj" fmla="val 13636"/>
            </a:avLst>
          </a:prstGeom>
          <a:solidFill>
            <a:srgbClr val="FDE8E8"/>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365760" y="1371600"/>
            <a:ext cx="438912" cy="438912"/>
          </a:xfrm>
          <a:prstGeom prst="ellipse">
            <a:avLst/>
          </a:prstGeom>
          <a:solidFill>
            <a:srgbClr val="C73535"/>
          </a:solidFill>
          <a:ln/>
        </p:spPr>
      </p:sp>
      <p:pic>
        <p:nvPicPr>
          <p:cNvPr id="7" name="Image 0" descr="preencoded.png"/>
          <p:cNvPicPr>
            <a:picLocks noChangeAspect="1"/>
          </p:cNvPicPr>
          <p:nvPr/>
        </p:nvPicPr>
        <p:blipFill>
          <a:blip r:embed="rId4"/>
          <a:stretch>
            <a:fillRect/>
          </a:stretch>
        </p:blipFill>
        <p:spPr>
          <a:xfrm>
            <a:off x="402336" y="1408176"/>
            <a:ext cx="347472" cy="347472"/>
          </a:xfrm>
          <a:prstGeom prst="rect">
            <a:avLst/>
          </a:prstGeom>
          <a:ln>
            <a:noFill/>
          </a:ln>
        </p:spPr>
      </p:pic>
      <p:sp>
        <p:nvSpPr>
          <p:cNvPr id="8" name="Text 5"/>
          <p:cNvSpPr/>
          <p:nvPr/>
        </p:nvSpPr>
        <p:spPr>
          <a:xfrm>
            <a:off x="914400" y="1243584"/>
            <a:ext cx="3429000" cy="292608"/>
          </a:xfrm>
          <a:prstGeom prst="rect">
            <a:avLst/>
          </a:prstGeom>
          <a:noFill/>
          <a:ln/>
        </p:spPr>
        <p:txBody>
          <a:bodyPr wrap="square" lIns="0" tIns="0" rIns="0" bIns="0" rtlCol="0" anchor="ctr"/>
          <a:lstStyle/>
          <a:p>
            <a:pPr marL="0" indent="0">
              <a:buNone/>
            </a:pPr>
            <a:r>
              <a:rPr lang="en-US" sz="1100" b="1" dirty="0">
                <a:solidFill>
                  <a:srgbClr val="C73535"/>
                </a:solidFill>
                <a:latin typeface="Calibri" pitchFamily="34" charset="0"/>
                <a:ea typeface="Calibri" pitchFamily="34" charset="-122"/>
                <a:cs typeface="Calibri" pitchFamily="34" charset="-120"/>
              </a:rPr>
              <a:t>Wrong Name Format</a:t>
            </a:r>
            <a:endParaRPr lang="en-US" sz="1100" dirty="0"/>
          </a:p>
        </p:txBody>
      </p:sp>
      <p:sp>
        <p:nvSpPr>
          <p:cNvPr id="9" name="Text 6"/>
          <p:cNvSpPr/>
          <p:nvPr/>
        </p:nvSpPr>
        <p:spPr>
          <a:xfrm>
            <a:off x="914400" y="1572768"/>
            <a:ext cx="3429000" cy="347472"/>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Use legal name exactly as on ID. No nicknames, numbers, or symbols.</a:t>
            </a:r>
            <a:endParaRPr lang="en-US" sz="1000" dirty="0"/>
          </a:p>
        </p:txBody>
      </p:sp>
      <p:sp>
        <p:nvSpPr>
          <p:cNvPr id="10" name="Shape 7"/>
          <p:cNvSpPr/>
          <p:nvPr/>
        </p:nvSpPr>
        <p:spPr>
          <a:xfrm>
            <a:off x="4709160" y="1188720"/>
            <a:ext cx="4160520" cy="804672"/>
          </a:xfrm>
          <a:prstGeom prst="roundRect">
            <a:avLst>
              <a:gd name="adj" fmla="val 13636"/>
            </a:avLst>
          </a:prstGeom>
          <a:solidFill>
            <a:srgbClr val="FDE8E8"/>
          </a:solidFill>
          <a:ln w="6350">
            <a:solidFill>
              <a:srgbClr val="DAE4F0"/>
            </a:solidFill>
            <a:prstDash val="solid"/>
          </a:ln>
          <a:effectLst>
            <a:outerShdw blurRad="101600" dist="38100" dir="2700000" algn="bl" rotWithShape="0">
              <a:srgbClr val="000000">
                <a:alpha val="12000"/>
              </a:srgbClr>
            </a:outerShdw>
          </a:effectLst>
        </p:spPr>
      </p:sp>
      <p:sp>
        <p:nvSpPr>
          <p:cNvPr id="11" name="Shape 8"/>
          <p:cNvSpPr/>
          <p:nvPr/>
        </p:nvSpPr>
        <p:spPr>
          <a:xfrm>
            <a:off x="4800600" y="1371600"/>
            <a:ext cx="438912" cy="438912"/>
          </a:xfrm>
          <a:prstGeom prst="ellipse">
            <a:avLst/>
          </a:prstGeom>
          <a:solidFill>
            <a:srgbClr val="C73535"/>
          </a:solidFill>
          <a:ln/>
        </p:spPr>
      </p:sp>
      <p:pic>
        <p:nvPicPr>
          <p:cNvPr id="12" name="Image 1" descr="preencoded.png"/>
          <p:cNvPicPr>
            <a:picLocks noChangeAspect="1"/>
          </p:cNvPicPr>
          <p:nvPr/>
        </p:nvPicPr>
        <p:blipFill>
          <a:blip r:embed="rId5"/>
          <a:stretch>
            <a:fillRect/>
          </a:stretch>
        </p:blipFill>
        <p:spPr>
          <a:xfrm>
            <a:off x="4837176" y="1408176"/>
            <a:ext cx="347472" cy="347472"/>
          </a:xfrm>
          <a:prstGeom prst="rect">
            <a:avLst/>
          </a:prstGeom>
          <a:ln>
            <a:noFill/>
          </a:ln>
        </p:spPr>
      </p:pic>
      <p:sp>
        <p:nvSpPr>
          <p:cNvPr id="13" name="Text 9"/>
          <p:cNvSpPr/>
          <p:nvPr/>
        </p:nvSpPr>
        <p:spPr>
          <a:xfrm>
            <a:off x="5349240" y="1243584"/>
            <a:ext cx="3429000" cy="292608"/>
          </a:xfrm>
          <a:prstGeom prst="rect">
            <a:avLst/>
          </a:prstGeom>
          <a:noFill/>
          <a:ln/>
        </p:spPr>
        <p:txBody>
          <a:bodyPr wrap="square" lIns="0" tIns="0" rIns="0" bIns="0" rtlCol="0" anchor="ctr"/>
          <a:lstStyle/>
          <a:p>
            <a:pPr marL="0" indent="0">
              <a:buNone/>
            </a:pPr>
            <a:r>
              <a:rPr lang="en-US" sz="1100" b="1" dirty="0">
                <a:solidFill>
                  <a:srgbClr val="C73535"/>
                </a:solidFill>
                <a:latin typeface="Calibri" pitchFamily="34" charset="0"/>
                <a:ea typeface="Calibri" pitchFamily="34" charset="-122"/>
                <a:cs typeface="Calibri" pitchFamily="34" charset="-120"/>
              </a:rPr>
              <a:t>Wrong Email / OTP Fails</a:t>
            </a:r>
            <a:endParaRPr lang="en-US" sz="1100" dirty="0"/>
          </a:p>
        </p:txBody>
      </p:sp>
      <p:sp>
        <p:nvSpPr>
          <p:cNvPr id="14" name="Text 10"/>
          <p:cNvSpPr/>
          <p:nvPr/>
        </p:nvSpPr>
        <p:spPr>
          <a:xfrm>
            <a:off x="5349240" y="1572768"/>
            <a:ext cx="3429000" cy="347472"/>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Check email is correct and accessible BEFORE clicking Fetch. OTP expires in 10 mins.</a:t>
            </a:r>
            <a:endParaRPr lang="en-US" sz="1000" dirty="0"/>
          </a:p>
        </p:txBody>
      </p:sp>
      <p:sp>
        <p:nvSpPr>
          <p:cNvPr id="15" name="Shape 11"/>
          <p:cNvSpPr/>
          <p:nvPr/>
        </p:nvSpPr>
        <p:spPr>
          <a:xfrm>
            <a:off x="274320" y="2121408"/>
            <a:ext cx="4160520" cy="804672"/>
          </a:xfrm>
          <a:prstGeom prst="roundRect">
            <a:avLst>
              <a:gd name="adj" fmla="val 13636"/>
            </a:avLst>
          </a:prstGeom>
          <a:solidFill>
            <a:srgbClr val="FDE8E8"/>
          </a:solidFill>
          <a:ln w="6350">
            <a:solidFill>
              <a:srgbClr val="DAE4F0"/>
            </a:solidFill>
            <a:prstDash val="solid"/>
          </a:ln>
          <a:effectLst>
            <a:outerShdw blurRad="101600" dist="38100" dir="2700000" algn="bl" rotWithShape="0">
              <a:srgbClr val="000000">
                <a:alpha val="12000"/>
              </a:srgbClr>
            </a:outerShdw>
          </a:effectLst>
        </p:spPr>
      </p:sp>
      <p:sp>
        <p:nvSpPr>
          <p:cNvPr id="16" name="Shape 12"/>
          <p:cNvSpPr/>
          <p:nvPr/>
        </p:nvSpPr>
        <p:spPr>
          <a:xfrm>
            <a:off x="365760" y="2304288"/>
            <a:ext cx="438912" cy="438912"/>
          </a:xfrm>
          <a:prstGeom prst="ellipse">
            <a:avLst/>
          </a:prstGeom>
          <a:solidFill>
            <a:srgbClr val="C73535"/>
          </a:solidFill>
          <a:ln/>
        </p:spPr>
      </p:sp>
      <p:pic>
        <p:nvPicPr>
          <p:cNvPr id="17" name="Image 2" descr="preencoded.png"/>
          <p:cNvPicPr>
            <a:picLocks noChangeAspect="1"/>
          </p:cNvPicPr>
          <p:nvPr/>
        </p:nvPicPr>
        <p:blipFill>
          <a:blip r:embed="rId6"/>
          <a:stretch>
            <a:fillRect/>
          </a:stretch>
        </p:blipFill>
        <p:spPr>
          <a:xfrm>
            <a:off x="402336" y="2340864"/>
            <a:ext cx="347472" cy="347472"/>
          </a:xfrm>
          <a:prstGeom prst="rect">
            <a:avLst/>
          </a:prstGeom>
          <a:ln>
            <a:noFill/>
          </a:ln>
        </p:spPr>
      </p:pic>
      <p:sp>
        <p:nvSpPr>
          <p:cNvPr id="18" name="Text 13"/>
          <p:cNvSpPr/>
          <p:nvPr/>
        </p:nvSpPr>
        <p:spPr>
          <a:xfrm>
            <a:off x="914400" y="2176272"/>
            <a:ext cx="3429000" cy="292608"/>
          </a:xfrm>
          <a:prstGeom prst="rect">
            <a:avLst/>
          </a:prstGeom>
          <a:noFill/>
          <a:ln/>
        </p:spPr>
        <p:txBody>
          <a:bodyPr wrap="square" lIns="0" tIns="0" rIns="0" bIns="0" rtlCol="0" anchor="ctr"/>
          <a:lstStyle/>
          <a:p>
            <a:pPr marL="0" indent="0">
              <a:buNone/>
            </a:pPr>
            <a:r>
              <a:rPr lang="en-US" sz="1100" b="1" dirty="0">
                <a:solidFill>
                  <a:srgbClr val="C73535"/>
                </a:solidFill>
                <a:latin typeface="Calibri" pitchFamily="34" charset="0"/>
                <a:ea typeface="Calibri" pitchFamily="34" charset="-122"/>
                <a:cs typeface="Calibri" pitchFamily="34" charset="-120"/>
              </a:rPr>
              <a:t>Invalid Email Domain</a:t>
            </a:r>
            <a:endParaRPr lang="en-US" sz="1100" dirty="0"/>
          </a:p>
        </p:txBody>
      </p:sp>
      <p:sp>
        <p:nvSpPr>
          <p:cNvPr id="19" name="Text 14"/>
          <p:cNvSpPr/>
          <p:nvPr/>
        </p:nvSpPr>
        <p:spPr>
          <a:xfrm>
            <a:off x="914400" y="2505456"/>
            <a:ext cx="3429000" cy="347472"/>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Only Gmail, Yahoo, Outlook, iCloud, .org, .edu accepted. Temp emails blocked.</a:t>
            </a:r>
            <a:endParaRPr lang="en-US" sz="1000" dirty="0"/>
          </a:p>
        </p:txBody>
      </p:sp>
      <p:sp>
        <p:nvSpPr>
          <p:cNvPr id="20" name="Shape 15"/>
          <p:cNvSpPr/>
          <p:nvPr/>
        </p:nvSpPr>
        <p:spPr>
          <a:xfrm>
            <a:off x="4709160" y="2121408"/>
            <a:ext cx="4160520" cy="804672"/>
          </a:xfrm>
          <a:prstGeom prst="roundRect">
            <a:avLst>
              <a:gd name="adj" fmla="val 13636"/>
            </a:avLst>
          </a:prstGeom>
          <a:solidFill>
            <a:srgbClr val="FDE8E8"/>
          </a:solidFill>
          <a:ln w="6350">
            <a:solidFill>
              <a:srgbClr val="DAE4F0"/>
            </a:solidFill>
            <a:prstDash val="solid"/>
          </a:ln>
          <a:effectLst>
            <a:outerShdw blurRad="101600" dist="38100" dir="2700000" algn="bl" rotWithShape="0">
              <a:srgbClr val="000000">
                <a:alpha val="12000"/>
              </a:srgbClr>
            </a:outerShdw>
          </a:effectLst>
        </p:spPr>
      </p:sp>
      <p:sp>
        <p:nvSpPr>
          <p:cNvPr id="21" name="Shape 16"/>
          <p:cNvSpPr/>
          <p:nvPr/>
        </p:nvSpPr>
        <p:spPr>
          <a:xfrm>
            <a:off x="4800600" y="2304288"/>
            <a:ext cx="438912" cy="438912"/>
          </a:xfrm>
          <a:prstGeom prst="ellipse">
            <a:avLst/>
          </a:prstGeom>
          <a:solidFill>
            <a:srgbClr val="C73535"/>
          </a:solidFill>
          <a:ln/>
        </p:spPr>
      </p:sp>
      <p:pic>
        <p:nvPicPr>
          <p:cNvPr id="22" name="Image 3" descr="preencoded.png"/>
          <p:cNvPicPr>
            <a:picLocks noChangeAspect="1"/>
          </p:cNvPicPr>
          <p:nvPr/>
        </p:nvPicPr>
        <p:blipFill>
          <a:blip r:embed="rId7"/>
          <a:stretch>
            <a:fillRect/>
          </a:stretch>
        </p:blipFill>
        <p:spPr>
          <a:xfrm>
            <a:off x="4837176" y="2340864"/>
            <a:ext cx="347472" cy="347472"/>
          </a:xfrm>
          <a:prstGeom prst="rect">
            <a:avLst/>
          </a:prstGeom>
          <a:ln>
            <a:noFill/>
          </a:ln>
        </p:spPr>
      </p:pic>
      <p:sp>
        <p:nvSpPr>
          <p:cNvPr id="23" name="Text 17"/>
          <p:cNvSpPr/>
          <p:nvPr/>
        </p:nvSpPr>
        <p:spPr>
          <a:xfrm>
            <a:off x="5349240" y="2176272"/>
            <a:ext cx="3429000" cy="292608"/>
          </a:xfrm>
          <a:prstGeom prst="rect">
            <a:avLst/>
          </a:prstGeom>
          <a:noFill/>
          <a:ln/>
        </p:spPr>
        <p:txBody>
          <a:bodyPr wrap="square" lIns="0" tIns="0" rIns="0" bIns="0" rtlCol="0" anchor="ctr"/>
          <a:lstStyle/>
          <a:p>
            <a:pPr marL="0" indent="0">
              <a:buNone/>
            </a:pPr>
            <a:r>
              <a:rPr lang="en-US" sz="1100" b="1" dirty="0">
                <a:solidFill>
                  <a:srgbClr val="C73535"/>
                </a:solidFill>
                <a:latin typeface="Calibri" pitchFamily="34" charset="0"/>
                <a:ea typeface="Calibri" pitchFamily="34" charset="-122"/>
                <a:cs typeface="Calibri" pitchFamily="34" charset="-120"/>
              </a:rPr>
              <a:t>Skipping Phone Flag</a:t>
            </a:r>
            <a:endParaRPr lang="en-US" sz="1100" dirty="0"/>
          </a:p>
        </p:txBody>
      </p:sp>
      <p:sp>
        <p:nvSpPr>
          <p:cNvPr id="24" name="Text 18"/>
          <p:cNvSpPr/>
          <p:nvPr/>
        </p:nvSpPr>
        <p:spPr>
          <a:xfrm>
            <a:off x="5349240" y="2505456"/>
            <a:ext cx="3429000" cy="347472"/>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Select country flag FIRST, then enter number. System validates by country.</a:t>
            </a:r>
            <a:endParaRPr lang="en-US" sz="1000" dirty="0"/>
          </a:p>
        </p:txBody>
      </p:sp>
      <p:sp>
        <p:nvSpPr>
          <p:cNvPr id="25" name="Shape 19"/>
          <p:cNvSpPr/>
          <p:nvPr/>
        </p:nvSpPr>
        <p:spPr>
          <a:xfrm>
            <a:off x="274320" y="3054096"/>
            <a:ext cx="4160520" cy="804672"/>
          </a:xfrm>
          <a:prstGeom prst="roundRect">
            <a:avLst>
              <a:gd name="adj" fmla="val 13636"/>
            </a:avLst>
          </a:prstGeom>
          <a:solidFill>
            <a:srgbClr val="FDE8E8"/>
          </a:solidFill>
          <a:ln w="6350">
            <a:solidFill>
              <a:srgbClr val="DAE4F0"/>
            </a:solidFill>
            <a:prstDash val="solid"/>
          </a:ln>
          <a:effectLst>
            <a:outerShdw blurRad="101600" dist="38100" dir="2700000" algn="bl" rotWithShape="0">
              <a:srgbClr val="000000">
                <a:alpha val="12000"/>
              </a:srgbClr>
            </a:outerShdw>
          </a:effectLst>
        </p:spPr>
      </p:sp>
      <p:sp>
        <p:nvSpPr>
          <p:cNvPr id="26" name="Shape 20"/>
          <p:cNvSpPr/>
          <p:nvPr/>
        </p:nvSpPr>
        <p:spPr>
          <a:xfrm>
            <a:off x="365760" y="3236976"/>
            <a:ext cx="438912" cy="438912"/>
          </a:xfrm>
          <a:prstGeom prst="ellipse">
            <a:avLst/>
          </a:prstGeom>
          <a:solidFill>
            <a:srgbClr val="C73535"/>
          </a:solidFill>
          <a:ln/>
        </p:spPr>
      </p:sp>
      <p:pic>
        <p:nvPicPr>
          <p:cNvPr id="27" name="Image 4" descr="preencoded.png"/>
          <p:cNvPicPr>
            <a:picLocks noChangeAspect="1"/>
          </p:cNvPicPr>
          <p:nvPr/>
        </p:nvPicPr>
        <p:blipFill>
          <a:blip r:embed="rId8"/>
          <a:stretch>
            <a:fillRect/>
          </a:stretch>
        </p:blipFill>
        <p:spPr>
          <a:xfrm>
            <a:off x="402336" y="3273552"/>
            <a:ext cx="347472" cy="347472"/>
          </a:xfrm>
          <a:prstGeom prst="rect">
            <a:avLst/>
          </a:prstGeom>
          <a:ln>
            <a:noFill/>
          </a:ln>
        </p:spPr>
      </p:pic>
      <p:sp>
        <p:nvSpPr>
          <p:cNvPr id="28" name="Text 21"/>
          <p:cNvSpPr/>
          <p:nvPr/>
        </p:nvSpPr>
        <p:spPr>
          <a:xfrm>
            <a:off x="914400" y="3108960"/>
            <a:ext cx="3429000" cy="292608"/>
          </a:xfrm>
          <a:prstGeom prst="rect">
            <a:avLst/>
          </a:prstGeom>
          <a:noFill/>
          <a:ln/>
        </p:spPr>
        <p:txBody>
          <a:bodyPr wrap="square" lIns="0" tIns="0" rIns="0" bIns="0" rtlCol="0" anchor="ctr"/>
          <a:lstStyle/>
          <a:p>
            <a:pPr marL="0" indent="0">
              <a:buNone/>
            </a:pPr>
            <a:r>
              <a:rPr lang="en-US" sz="1100" b="1" dirty="0">
                <a:solidFill>
                  <a:srgbClr val="C73535"/>
                </a:solidFill>
                <a:latin typeface="Calibri" pitchFamily="34" charset="0"/>
                <a:ea typeface="Calibri" pitchFamily="34" charset="-122"/>
                <a:cs typeface="Calibri" pitchFamily="34" charset="-120"/>
              </a:rPr>
              <a:t>Wrong Learning Center</a:t>
            </a:r>
            <a:endParaRPr lang="en-US" sz="1100" dirty="0"/>
          </a:p>
        </p:txBody>
      </p:sp>
      <p:sp>
        <p:nvSpPr>
          <p:cNvPr id="29" name="Text 22"/>
          <p:cNvSpPr/>
          <p:nvPr/>
        </p:nvSpPr>
        <p:spPr>
          <a:xfrm>
            <a:off x="914400" y="3438144"/>
            <a:ext cx="3429000" cy="347472"/>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Select country FIRST — only then does the CLC dropdown appear.</a:t>
            </a:r>
            <a:endParaRPr lang="en-US" sz="1000" dirty="0"/>
          </a:p>
        </p:txBody>
      </p:sp>
      <p:sp>
        <p:nvSpPr>
          <p:cNvPr id="30" name="Shape 23"/>
          <p:cNvSpPr/>
          <p:nvPr/>
        </p:nvSpPr>
        <p:spPr>
          <a:xfrm>
            <a:off x="4709160" y="3054096"/>
            <a:ext cx="4160520" cy="804672"/>
          </a:xfrm>
          <a:prstGeom prst="roundRect">
            <a:avLst>
              <a:gd name="adj" fmla="val 13636"/>
            </a:avLst>
          </a:prstGeom>
          <a:solidFill>
            <a:srgbClr val="FDE8E8"/>
          </a:solidFill>
          <a:ln w="6350">
            <a:solidFill>
              <a:srgbClr val="DAE4F0"/>
            </a:solidFill>
            <a:prstDash val="solid"/>
          </a:ln>
          <a:effectLst>
            <a:outerShdw blurRad="101600" dist="38100" dir="2700000" algn="bl" rotWithShape="0">
              <a:srgbClr val="000000">
                <a:alpha val="12000"/>
              </a:srgbClr>
            </a:outerShdw>
          </a:effectLst>
        </p:spPr>
      </p:sp>
      <p:sp>
        <p:nvSpPr>
          <p:cNvPr id="31" name="Shape 24"/>
          <p:cNvSpPr/>
          <p:nvPr/>
        </p:nvSpPr>
        <p:spPr>
          <a:xfrm>
            <a:off x="4800600" y="3236976"/>
            <a:ext cx="438912" cy="438912"/>
          </a:xfrm>
          <a:prstGeom prst="ellipse">
            <a:avLst/>
          </a:prstGeom>
          <a:solidFill>
            <a:srgbClr val="C73535"/>
          </a:solidFill>
          <a:ln/>
        </p:spPr>
      </p:sp>
      <p:pic>
        <p:nvPicPr>
          <p:cNvPr id="32" name="Image 5" descr="preencoded.png"/>
          <p:cNvPicPr>
            <a:picLocks noChangeAspect="1"/>
          </p:cNvPicPr>
          <p:nvPr/>
        </p:nvPicPr>
        <p:blipFill>
          <a:blip r:embed="rId9"/>
          <a:stretch>
            <a:fillRect/>
          </a:stretch>
        </p:blipFill>
        <p:spPr>
          <a:xfrm>
            <a:off x="4837176" y="3273552"/>
            <a:ext cx="347472" cy="347472"/>
          </a:xfrm>
          <a:prstGeom prst="rect">
            <a:avLst/>
          </a:prstGeom>
          <a:ln>
            <a:noFill/>
          </a:ln>
        </p:spPr>
      </p:pic>
      <p:sp>
        <p:nvSpPr>
          <p:cNvPr id="33" name="Text 25"/>
          <p:cNvSpPr/>
          <p:nvPr/>
        </p:nvSpPr>
        <p:spPr>
          <a:xfrm>
            <a:off x="5349240" y="3108960"/>
            <a:ext cx="3429000" cy="292608"/>
          </a:xfrm>
          <a:prstGeom prst="rect">
            <a:avLst/>
          </a:prstGeom>
          <a:noFill/>
          <a:ln/>
        </p:spPr>
        <p:txBody>
          <a:bodyPr wrap="square" lIns="0" tIns="0" rIns="0" bIns="0" rtlCol="0" anchor="ctr"/>
          <a:lstStyle/>
          <a:p>
            <a:pPr marL="0" indent="0">
              <a:buNone/>
            </a:pPr>
            <a:r>
              <a:rPr lang="en-US" sz="1100" b="1" dirty="0">
                <a:solidFill>
                  <a:srgbClr val="C73535"/>
                </a:solidFill>
                <a:latin typeface="Calibri" pitchFamily="34" charset="0"/>
                <a:ea typeface="Calibri" pitchFamily="34" charset="-122"/>
                <a:cs typeface="Calibri" pitchFamily="34" charset="-120"/>
              </a:rPr>
              <a:t>AI-Written Essays</a:t>
            </a:r>
            <a:endParaRPr lang="en-US" sz="1100" dirty="0"/>
          </a:p>
        </p:txBody>
      </p:sp>
      <p:sp>
        <p:nvSpPr>
          <p:cNvPr id="34" name="Text 26"/>
          <p:cNvSpPr/>
          <p:nvPr/>
        </p:nvSpPr>
        <p:spPr>
          <a:xfrm>
            <a:off x="5349240" y="3438144"/>
            <a:ext cx="3429000" cy="347472"/>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System detects AI phrases in real time. Write in own words — personal &amp; specific.</a:t>
            </a:r>
            <a:endParaRPr lang="en-US" sz="1000" dirty="0"/>
          </a:p>
        </p:txBody>
      </p:sp>
      <p:sp>
        <p:nvSpPr>
          <p:cNvPr id="35" name="Shape 27"/>
          <p:cNvSpPr/>
          <p:nvPr/>
        </p:nvSpPr>
        <p:spPr>
          <a:xfrm>
            <a:off x="274320" y="3986784"/>
            <a:ext cx="4160520" cy="804672"/>
          </a:xfrm>
          <a:prstGeom prst="roundRect">
            <a:avLst>
              <a:gd name="adj" fmla="val 13636"/>
            </a:avLst>
          </a:prstGeom>
          <a:solidFill>
            <a:srgbClr val="FDE8E8"/>
          </a:solidFill>
          <a:ln w="6350">
            <a:solidFill>
              <a:srgbClr val="DAE4F0"/>
            </a:solidFill>
            <a:prstDash val="solid"/>
          </a:ln>
          <a:effectLst>
            <a:outerShdw blurRad="101600" dist="38100" dir="2700000" algn="bl" rotWithShape="0">
              <a:srgbClr val="000000">
                <a:alpha val="12000"/>
              </a:srgbClr>
            </a:outerShdw>
          </a:effectLst>
        </p:spPr>
      </p:sp>
      <p:sp>
        <p:nvSpPr>
          <p:cNvPr id="36" name="Shape 28"/>
          <p:cNvSpPr/>
          <p:nvPr/>
        </p:nvSpPr>
        <p:spPr>
          <a:xfrm>
            <a:off x="365760" y="4169664"/>
            <a:ext cx="438912" cy="438912"/>
          </a:xfrm>
          <a:prstGeom prst="ellipse">
            <a:avLst/>
          </a:prstGeom>
          <a:solidFill>
            <a:srgbClr val="C73535"/>
          </a:solidFill>
          <a:ln/>
        </p:spPr>
      </p:sp>
      <p:pic>
        <p:nvPicPr>
          <p:cNvPr id="37" name="Image 6" descr="preencoded.png"/>
          <p:cNvPicPr>
            <a:picLocks noChangeAspect="1"/>
          </p:cNvPicPr>
          <p:nvPr/>
        </p:nvPicPr>
        <p:blipFill>
          <a:blip r:embed="rId10"/>
          <a:stretch>
            <a:fillRect/>
          </a:stretch>
        </p:blipFill>
        <p:spPr>
          <a:xfrm>
            <a:off x="402336" y="4206240"/>
            <a:ext cx="347472" cy="347472"/>
          </a:xfrm>
          <a:prstGeom prst="rect">
            <a:avLst/>
          </a:prstGeom>
          <a:ln>
            <a:noFill/>
          </a:ln>
        </p:spPr>
      </p:pic>
      <p:sp>
        <p:nvSpPr>
          <p:cNvPr id="38" name="Text 29"/>
          <p:cNvSpPr/>
          <p:nvPr/>
        </p:nvSpPr>
        <p:spPr>
          <a:xfrm>
            <a:off x="914400" y="4041648"/>
            <a:ext cx="3429000" cy="292608"/>
          </a:xfrm>
          <a:prstGeom prst="rect">
            <a:avLst/>
          </a:prstGeom>
          <a:noFill/>
          <a:ln/>
        </p:spPr>
        <p:txBody>
          <a:bodyPr wrap="square" lIns="0" tIns="0" rIns="0" bIns="0" rtlCol="0" anchor="ctr"/>
          <a:lstStyle/>
          <a:p>
            <a:pPr marL="0" indent="0">
              <a:buNone/>
            </a:pPr>
            <a:r>
              <a:rPr lang="en-US" sz="1100" b="1" dirty="0">
                <a:solidFill>
                  <a:srgbClr val="C73535"/>
                </a:solidFill>
                <a:latin typeface="Calibri" pitchFamily="34" charset="0"/>
                <a:ea typeface="Calibri" pitchFamily="34" charset="-122"/>
                <a:cs typeface="Calibri" pitchFamily="34" charset="-120"/>
              </a:rPr>
              <a:t>Not Clicking Fetch</a:t>
            </a:r>
            <a:endParaRPr lang="en-US" sz="1100" dirty="0"/>
          </a:p>
        </p:txBody>
      </p:sp>
      <p:sp>
        <p:nvSpPr>
          <p:cNvPr id="39" name="Text 30"/>
          <p:cNvSpPr/>
          <p:nvPr/>
        </p:nvSpPr>
        <p:spPr>
          <a:xfrm>
            <a:off x="914400" y="4370832"/>
            <a:ext cx="3429000" cy="347472"/>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Applicant must click 'Fetch My Details' in Step 2. 'Next' is locked until profile loads.</a:t>
            </a:r>
            <a:endParaRPr lang="en-US" sz="1000" dirty="0"/>
          </a:p>
        </p:txBody>
      </p:sp>
      <p:sp>
        <p:nvSpPr>
          <p:cNvPr id="40" name="Shape 31"/>
          <p:cNvSpPr/>
          <p:nvPr/>
        </p:nvSpPr>
        <p:spPr>
          <a:xfrm>
            <a:off x="4709160" y="3986784"/>
            <a:ext cx="4160520" cy="804672"/>
          </a:xfrm>
          <a:prstGeom prst="roundRect">
            <a:avLst>
              <a:gd name="adj" fmla="val 13636"/>
            </a:avLst>
          </a:prstGeom>
          <a:solidFill>
            <a:srgbClr val="FDE8E8"/>
          </a:solidFill>
          <a:ln w="6350">
            <a:solidFill>
              <a:srgbClr val="DAE4F0"/>
            </a:solidFill>
            <a:prstDash val="solid"/>
          </a:ln>
          <a:effectLst>
            <a:outerShdw blurRad="101600" dist="38100" dir="2700000" algn="bl" rotWithShape="0">
              <a:srgbClr val="000000">
                <a:alpha val="12000"/>
              </a:srgbClr>
            </a:outerShdw>
          </a:effectLst>
        </p:spPr>
      </p:sp>
      <p:sp>
        <p:nvSpPr>
          <p:cNvPr id="41" name="Shape 32"/>
          <p:cNvSpPr/>
          <p:nvPr/>
        </p:nvSpPr>
        <p:spPr>
          <a:xfrm>
            <a:off x="4800600" y="4169664"/>
            <a:ext cx="438912" cy="438912"/>
          </a:xfrm>
          <a:prstGeom prst="ellipse">
            <a:avLst/>
          </a:prstGeom>
          <a:solidFill>
            <a:srgbClr val="C73535"/>
          </a:solidFill>
          <a:ln/>
        </p:spPr>
      </p:sp>
      <p:pic>
        <p:nvPicPr>
          <p:cNvPr id="42" name="Image 7" descr="preencoded.png"/>
          <p:cNvPicPr>
            <a:picLocks noChangeAspect="1"/>
          </p:cNvPicPr>
          <p:nvPr/>
        </p:nvPicPr>
        <p:blipFill>
          <a:blip r:embed="rId11"/>
          <a:stretch>
            <a:fillRect/>
          </a:stretch>
        </p:blipFill>
        <p:spPr>
          <a:xfrm>
            <a:off x="4837176" y="4206240"/>
            <a:ext cx="347472" cy="347472"/>
          </a:xfrm>
          <a:prstGeom prst="rect">
            <a:avLst/>
          </a:prstGeom>
          <a:ln>
            <a:noFill/>
          </a:ln>
        </p:spPr>
      </p:pic>
      <p:sp>
        <p:nvSpPr>
          <p:cNvPr id="43" name="Text 33"/>
          <p:cNvSpPr/>
          <p:nvPr/>
        </p:nvSpPr>
        <p:spPr>
          <a:xfrm>
            <a:off x="5349240" y="4041648"/>
            <a:ext cx="3429000" cy="292608"/>
          </a:xfrm>
          <a:prstGeom prst="rect">
            <a:avLst/>
          </a:prstGeom>
          <a:noFill/>
          <a:ln/>
        </p:spPr>
        <p:txBody>
          <a:bodyPr wrap="square" lIns="0" tIns="0" rIns="0" bIns="0" rtlCol="0" anchor="ctr"/>
          <a:lstStyle/>
          <a:p>
            <a:pPr marL="0" indent="0">
              <a:buNone/>
            </a:pPr>
            <a:r>
              <a:rPr lang="en-US" sz="1100" b="1" dirty="0">
                <a:solidFill>
                  <a:srgbClr val="C73535"/>
                </a:solidFill>
                <a:latin typeface="Calibri" pitchFamily="34" charset="0"/>
                <a:ea typeface="Calibri" pitchFamily="34" charset="-122"/>
                <a:cs typeface="Calibri" pitchFamily="34" charset="-120"/>
              </a:rPr>
              <a:t>Missing High School</a:t>
            </a:r>
            <a:endParaRPr lang="en-US" sz="1100" dirty="0"/>
          </a:p>
        </p:txBody>
      </p:sp>
      <p:sp>
        <p:nvSpPr>
          <p:cNvPr id="44" name="Text 34"/>
          <p:cNvSpPr/>
          <p:nvPr/>
        </p:nvSpPr>
        <p:spPr>
          <a:xfrm>
            <a:off x="5349240" y="4370832"/>
            <a:ext cx="3429000" cy="347472"/>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Answering NO to high school → blocked. Cannot continue. This is an eligibility requirement.</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8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Learning Centre Head Checklist</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Know it this well, and you can explain it to any applicant</a:t>
            </a:r>
            <a:endParaRPr lang="en-US" sz="1200" dirty="0"/>
          </a:p>
        </p:txBody>
      </p:sp>
      <p:sp>
        <p:nvSpPr>
          <p:cNvPr id="5" name="Shape 3"/>
          <p:cNvSpPr/>
          <p:nvPr/>
        </p:nvSpPr>
        <p:spPr>
          <a:xfrm>
            <a:off x="256032" y="1170432"/>
            <a:ext cx="2788920" cy="3703320"/>
          </a:xfrm>
          <a:prstGeom prst="roundRect">
            <a:avLst>
              <a:gd name="adj" fmla="val 3934"/>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256032" y="1170432"/>
            <a:ext cx="2788920" cy="420624"/>
          </a:xfrm>
          <a:prstGeom prst="roundRect">
            <a:avLst>
              <a:gd name="adj" fmla="val 21739"/>
            </a:avLst>
          </a:prstGeom>
          <a:solidFill>
            <a:srgbClr val="1A5FAD"/>
          </a:solidFill>
          <a:ln/>
        </p:spPr>
      </p:sp>
      <p:sp>
        <p:nvSpPr>
          <p:cNvPr id="7" name="Text 5"/>
          <p:cNvSpPr/>
          <p:nvPr/>
        </p:nvSpPr>
        <p:spPr>
          <a:xfrm>
            <a:off x="329184" y="1188720"/>
            <a:ext cx="2651760" cy="36576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BEFORE</a:t>
            </a:r>
            <a:endParaRPr lang="en-US" sz="1500" dirty="0"/>
          </a:p>
        </p:txBody>
      </p:sp>
      <p:sp>
        <p:nvSpPr>
          <p:cNvPr id="8" name="Shape 6"/>
          <p:cNvSpPr/>
          <p:nvPr/>
        </p:nvSpPr>
        <p:spPr>
          <a:xfrm>
            <a:off x="393192" y="1709928"/>
            <a:ext cx="201168" cy="201168"/>
          </a:xfrm>
          <a:prstGeom prst="ellipse">
            <a:avLst/>
          </a:prstGeom>
          <a:solidFill>
            <a:srgbClr val="1A5FAD"/>
          </a:solidFill>
          <a:ln/>
        </p:spPr>
      </p:sp>
      <p:sp>
        <p:nvSpPr>
          <p:cNvPr id="9" name="Text 7"/>
          <p:cNvSpPr/>
          <p:nvPr/>
        </p:nvSpPr>
        <p:spPr>
          <a:xfrm>
            <a:off x="676656" y="1673352"/>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Share the correct program link with all applicants (each program has a unique URL)</a:t>
            </a:r>
            <a:endParaRPr lang="en-US" sz="1050" dirty="0"/>
          </a:p>
        </p:txBody>
      </p:sp>
      <p:sp>
        <p:nvSpPr>
          <p:cNvPr id="10" name="Shape 8"/>
          <p:cNvSpPr/>
          <p:nvPr/>
        </p:nvSpPr>
        <p:spPr>
          <a:xfrm>
            <a:off x="393192" y="2478024"/>
            <a:ext cx="201168" cy="201168"/>
          </a:xfrm>
          <a:prstGeom prst="ellipse">
            <a:avLst/>
          </a:prstGeom>
          <a:solidFill>
            <a:srgbClr val="1A5FAD"/>
          </a:solidFill>
          <a:ln/>
        </p:spPr>
      </p:sp>
      <p:sp>
        <p:nvSpPr>
          <p:cNvPr id="11" name="Text 9"/>
          <p:cNvSpPr/>
          <p:nvPr/>
        </p:nvSpPr>
        <p:spPr>
          <a:xfrm>
            <a:off x="676656" y="2441448"/>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Confirm returning learners have their JWL ID ready</a:t>
            </a:r>
            <a:endParaRPr lang="en-US" sz="1050" dirty="0"/>
          </a:p>
        </p:txBody>
      </p:sp>
      <p:sp>
        <p:nvSpPr>
          <p:cNvPr id="12" name="Shape 10"/>
          <p:cNvSpPr/>
          <p:nvPr/>
        </p:nvSpPr>
        <p:spPr>
          <a:xfrm>
            <a:off x="393192" y="3246120"/>
            <a:ext cx="201168" cy="201168"/>
          </a:xfrm>
          <a:prstGeom prst="ellipse">
            <a:avLst/>
          </a:prstGeom>
          <a:solidFill>
            <a:srgbClr val="1A5FAD"/>
          </a:solidFill>
          <a:ln/>
        </p:spPr>
      </p:sp>
      <p:sp>
        <p:nvSpPr>
          <p:cNvPr id="13" name="Text 11"/>
          <p:cNvSpPr/>
          <p:nvPr/>
        </p:nvSpPr>
        <p:spPr>
          <a:xfrm>
            <a:off x="676656" y="3209544"/>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Remind applicants: use legal name, valid email (Gmail/Yahoo/Outlook), working phone</a:t>
            </a:r>
            <a:endParaRPr lang="en-US" sz="1050" dirty="0"/>
          </a:p>
        </p:txBody>
      </p:sp>
      <p:sp>
        <p:nvSpPr>
          <p:cNvPr id="14" name="Shape 12"/>
          <p:cNvSpPr/>
          <p:nvPr/>
        </p:nvSpPr>
        <p:spPr>
          <a:xfrm>
            <a:off x="393192" y="4014216"/>
            <a:ext cx="201168" cy="201168"/>
          </a:xfrm>
          <a:prstGeom prst="ellipse">
            <a:avLst/>
          </a:prstGeom>
          <a:solidFill>
            <a:srgbClr val="1A5FAD"/>
          </a:solidFill>
          <a:ln/>
        </p:spPr>
      </p:sp>
      <p:sp>
        <p:nvSpPr>
          <p:cNvPr id="15" name="Text 13"/>
          <p:cNvSpPr/>
          <p:nvPr/>
        </p:nvSpPr>
        <p:spPr>
          <a:xfrm>
            <a:off x="676656" y="3977640"/>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Brief applicants on OTP: they must access their email during the application</a:t>
            </a:r>
            <a:endParaRPr lang="en-US" sz="1050" dirty="0"/>
          </a:p>
        </p:txBody>
      </p:sp>
      <p:sp>
        <p:nvSpPr>
          <p:cNvPr id="16" name="Shape 14"/>
          <p:cNvSpPr/>
          <p:nvPr/>
        </p:nvSpPr>
        <p:spPr>
          <a:xfrm>
            <a:off x="3218688" y="1170432"/>
            <a:ext cx="2788920" cy="3703320"/>
          </a:xfrm>
          <a:prstGeom prst="roundRect">
            <a:avLst>
              <a:gd name="adj" fmla="val 3934"/>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7" name="Shape 15"/>
          <p:cNvSpPr/>
          <p:nvPr/>
        </p:nvSpPr>
        <p:spPr>
          <a:xfrm>
            <a:off x="3218688" y="1170432"/>
            <a:ext cx="2788920" cy="420624"/>
          </a:xfrm>
          <a:prstGeom prst="roundRect">
            <a:avLst>
              <a:gd name="adj" fmla="val 21739"/>
            </a:avLst>
          </a:prstGeom>
          <a:solidFill>
            <a:srgbClr val="028090"/>
          </a:solidFill>
          <a:ln/>
        </p:spPr>
      </p:sp>
      <p:sp>
        <p:nvSpPr>
          <p:cNvPr id="18" name="Text 16"/>
          <p:cNvSpPr/>
          <p:nvPr/>
        </p:nvSpPr>
        <p:spPr>
          <a:xfrm>
            <a:off x="3291840" y="1188720"/>
            <a:ext cx="2651760" cy="36576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DURING</a:t>
            </a:r>
            <a:endParaRPr lang="en-US" sz="1500" dirty="0"/>
          </a:p>
        </p:txBody>
      </p:sp>
      <p:sp>
        <p:nvSpPr>
          <p:cNvPr id="19" name="Shape 17"/>
          <p:cNvSpPr/>
          <p:nvPr/>
        </p:nvSpPr>
        <p:spPr>
          <a:xfrm>
            <a:off x="3355848" y="1709928"/>
            <a:ext cx="201168" cy="201168"/>
          </a:xfrm>
          <a:prstGeom prst="ellipse">
            <a:avLst/>
          </a:prstGeom>
          <a:solidFill>
            <a:srgbClr val="028090"/>
          </a:solidFill>
          <a:ln/>
        </p:spPr>
      </p:sp>
      <p:sp>
        <p:nvSpPr>
          <p:cNvPr id="20" name="Text 18"/>
          <p:cNvSpPr/>
          <p:nvPr/>
        </p:nvSpPr>
        <p:spPr>
          <a:xfrm>
            <a:off x="3639312" y="1673352"/>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Be present when applicants apply — answer questions in real time</a:t>
            </a:r>
            <a:endParaRPr lang="en-US" sz="1050" dirty="0"/>
          </a:p>
        </p:txBody>
      </p:sp>
      <p:sp>
        <p:nvSpPr>
          <p:cNvPr id="21" name="Shape 19"/>
          <p:cNvSpPr/>
          <p:nvPr/>
        </p:nvSpPr>
        <p:spPr>
          <a:xfrm>
            <a:off x="3355848" y="2478024"/>
            <a:ext cx="201168" cy="201168"/>
          </a:xfrm>
          <a:prstGeom prst="ellipse">
            <a:avLst/>
          </a:prstGeom>
          <a:solidFill>
            <a:srgbClr val="028090"/>
          </a:solidFill>
          <a:ln/>
        </p:spPr>
      </p:sp>
      <p:sp>
        <p:nvSpPr>
          <p:cNvPr id="22" name="Text 20"/>
          <p:cNvSpPr/>
          <p:nvPr/>
        </p:nvSpPr>
        <p:spPr>
          <a:xfrm>
            <a:off x="3639312" y="2441448"/>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Watch for blocked applicants (duplicate / 60-day rule) and explain the reason</a:t>
            </a:r>
            <a:endParaRPr lang="en-US" sz="1050" dirty="0"/>
          </a:p>
        </p:txBody>
      </p:sp>
      <p:sp>
        <p:nvSpPr>
          <p:cNvPr id="23" name="Shape 21"/>
          <p:cNvSpPr/>
          <p:nvPr/>
        </p:nvSpPr>
        <p:spPr>
          <a:xfrm>
            <a:off x="3355848" y="3246120"/>
            <a:ext cx="201168" cy="201168"/>
          </a:xfrm>
          <a:prstGeom prst="ellipse">
            <a:avLst/>
          </a:prstGeom>
          <a:solidFill>
            <a:srgbClr val="028090"/>
          </a:solidFill>
          <a:ln/>
        </p:spPr>
      </p:sp>
      <p:sp>
        <p:nvSpPr>
          <p:cNvPr id="24" name="Text 22"/>
          <p:cNvSpPr/>
          <p:nvPr/>
        </p:nvSpPr>
        <p:spPr>
          <a:xfrm>
            <a:off x="3639312" y="3209544"/>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Check that essays are written personally — not copy-pasted from AI</a:t>
            </a:r>
            <a:endParaRPr lang="en-US" sz="1050" dirty="0"/>
          </a:p>
        </p:txBody>
      </p:sp>
      <p:sp>
        <p:nvSpPr>
          <p:cNvPr id="25" name="Shape 23"/>
          <p:cNvSpPr/>
          <p:nvPr/>
        </p:nvSpPr>
        <p:spPr>
          <a:xfrm>
            <a:off x="3355848" y="4014216"/>
            <a:ext cx="201168" cy="201168"/>
          </a:xfrm>
          <a:prstGeom prst="ellipse">
            <a:avLst/>
          </a:prstGeom>
          <a:solidFill>
            <a:srgbClr val="028090"/>
          </a:solidFill>
          <a:ln/>
        </p:spPr>
      </p:sp>
      <p:sp>
        <p:nvSpPr>
          <p:cNvPr id="26" name="Text 24"/>
          <p:cNvSpPr/>
          <p:nvPr/>
        </p:nvSpPr>
        <p:spPr>
          <a:xfrm>
            <a:off x="3639312" y="3977640"/>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If OTP is not arriving: check spam folder; verify the email is correct</a:t>
            </a:r>
            <a:endParaRPr lang="en-US" sz="1050" dirty="0"/>
          </a:p>
        </p:txBody>
      </p:sp>
      <p:sp>
        <p:nvSpPr>
          <p:cNvPr id="27" name="Shape 25"/>
          <p:cNvSpPr/>
          <p:nvPr/>
        </p:nvSpPr>
        <p:spPr>
          <a:xfrm>
            <a:off x="6181344" y="1170432"/>
            <a:ext cx="2788920" cy="3703320"/>
          </a:xfrm>
          <a:prstGeom prst="roundRect">
            <a:avLst>
              <a:gd name="adj" fmla="val 3934"/>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28" name="Shape 26"/>
          <p:cNvSpPr/>
          <p:nvPr/>
        </p:nvSpPr>
        <p:spPr>
          <a:xfrm>
            <a:off x="6181344" y="1170432"/>
            <a:ext cx="2788920" cy="420624"/>
          </a:xfrm>
          <a:prstGeom prst="roundRect">
            <a:avLst>
              <a:gd name="adj" fmla="val 21739"/>
            </a:avLst>
          </a:prstGeom>
          <a:solidFill>
            <a:srgbClr val="1A8A5A"/>
          </a:solidFill>
          <a:ln/>
        </p:spPr>
      </p:sp>
      <p:sp>
        <p:nvSpPr>
          <p:cNvPr id="29" name="Text 27"/>
          <p:cNvSpPr/>
          <p:nvPr/>
        </p:nvSpPr>
        <p:spPr>
          <a:xfrm>
            <a:off x="6254496" y="1188720"/>
            <a:ext cx="2651760" cy="36576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AFTER</a:t>
            </a:r>
            <a:endParaRPr lang="en-US" sz="1500" dirty="0"/>
          </a:p>
        </p:txBody>
      </p:sp>
      <p:sp>
        <p:nvSpPr>
          <p:cNvPr id="30" name="Shape 28"/>
          <p:cNvSpPr/>
          <p:nvPr/>
        </p:nvSpPr>
        <p:spPr>
          <a:xfrm>
            <a:off x="6318504" y="1709928"/>
            <a:ext cx="201168" cy="201168"/>
          </a:xfrm>
          <a:prstGeom prst="ellipse">
            <a:avLst/>
          </a:prstGeom>
          <a:solidFill>
            <a:srgbClr val="1A8A5A"/>
          </a:solidFill>
          <a:ln/>
        </p:spPr>
      </p:sp>
      <p:sp>
        <p:nvSpPr>
          <p:cNvPr id="31" name="Text 29"/>
          <p:cNvSpPr/>
          <p:nvPr/>
        </p:nvSpPr>
        <p:spPr>
          <a:xfrm>
            <a:off x="6601968" y="1673352"/>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Confirm all applicants received their Application ID email</a:t>
            </a:r>
            <a:endParaRPr lang="en-US" sz="1050" dirty="0"/>
          </a:p>
        </p:txBody>
      </p:sp>
      <p:sp>
        <p:nvSpPr>
          <p:cNvPr id="32" name="Shape 30"/>
          <p:cNvSpPr/>
          <p:nvPr/>
        </p:nvSpPr>
        <p:spPr>
          <a:xfrm>
            <a:off x="6318504" y="2478024"/>
            <a:ext cx="201168" cy="201168"/>
          </a:xfrm>
          <a:prstGeom prst="ellipse">
            <a:avLst/>
          </a:prstGeom>
          <a:solidFill>
            <a:srgbClr val="1A8A5A"/>
          </a:solidFill>
          <a:ln/>
        </p:spPr>
      </p:sp>
      <p:sp>
        <p:nvSpPr>
          <p:cNvPr id="33" name="Text 31"/>
          <p:cNvSpPr/>
          <p:nvPr/>
        </p:nvSpPr>
        <p:spPr>
          <a:xfrm>
            <a:off x="6601968" y="2441448"/>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Follow up with anyone who could not complete the form</a:t>
            </a:r>
            <a:endParaRPr lang="en-US" sz="1050" dirty="0"/>
          </a:p>
        </p:txBody>
      </p:sp>
      <p:sp>
        <p:nvSpPr>
          <p:cNvPr id="34" name="Shape 32"/>
          <p:cNvSpPr/>
          <p:nvPr/>
        </p:nvSpPr>
        <p:spPr>
          <a:xfrm>
            <a:off x="6318504" y="3246120"/>
            <a:ext cx="201168" cy="201168"/>
          </a:xfrm>
          <a:prstGeom prst="ellipse">
            <a:avLst/>
          </a:prstGeom>
          <a:solidFill>
            <a:srgbClr val="1A8A5A"/>
          </a:solidFill>
          <a:ln/>
        </p:spPr>
      </p:sp>
      <p:sp>
        <p:nvSpPr>
          <p:cNvPr id="35" name="Text 33"/>
          <p:cNvSpPr/>
          <p:nvPr/>
        </p:nvSpPr>
        <p:spPr>
          <a:xfrm>
            <a:off x="6601968" y="3209544"/>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Submit the completed applicant list to JWL regional coordinator</a:t>
            </a:r>
            <a:endParaRPr lang="en-US" sz="1050" dirty="0"/>
          </a:p>
        </p:txBody>
      </p:sp>
      <p:sp>
        <p:nvSpPr>
          <p:cNvPr id="36" name="Shape 34"/>
          <p:cNvSpPr/>
          <p:nvPr/>
        </p:nvSpPr>
        <p:spPr>
          <a:xfrm>
            <a:off x="6318504" y="4014216"/>
            <a:ext cx="201168" cy="201168"/>
          </a:xfrm>
          <a:prstGeom prst="ellipse">
            <a:avLst/>
          </a:prstGeom>
          <a:solidFill>
            <a:srgbClr val="1A8A5A"/>
          </a:solidFill>
          <a:ln/>
        </p:spPr>
      </p:sp>
      <p:sp>
        <p:nvSpPr>
          <p:cNvPr id="37" name="Text 35"/>
          <p:cNvSpPr/>
          <p:nvPr/>
        </p:nvSpPr>
        <p:spPr>
          <a:xfrm>
            <a:off x="6601968" y="3977640"/>
            <a:ext cx="2304288" cy="713232"/>
          </a:xfrm>
          <a:prstGeom prst="rect">
            <a:avLst/>
          </a:prstGeom>
          <a:noFill/>
          <a:ln/>
        </p:spPr>
        <p:txBody>
          <a:bodyPr wrap="square" rtlCol="0" anchor="ctr"/>
          <a:lstStyle/>
          <a:p>
            <a:pPr marL="0" indent="0">
              <a:buNone/>
            </a:pPr>
            <a:r>
              <a:rPr lang="en-US" sz="1050" dirty="0">
                <a:solidFill>
                  <a:srgbClr val="1A2A3D"/>
                </a:solidFill>
                <a:latin typeface="Calibri" pitchFamily="34" charset="0"/>
                <a:ea typeface="Calibri" pitchFamily="34" charset="-122"/>
                <a:cs typeface="Calibri" pitchFamily="34" charset="-120"/>
              </a:rPr>
              <a:t>Report any recurring system issues (API errors, OTP failures) to vignesh.kannan@jwl.global</a:t>
            </a:r>
            <a:endParaRPr lang="en-US" sz="105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Academic Manager — What You See</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Read these well enough to explain any decision to an applicant</a:t>
            </a:r>
            <a:endParaRPr lang="en-US" sz="1200" dirty="0"/>
          </a:p>
        </p:txBody>
      </p:sp>
      <p:sp>
        <p:nvSpPr>
          <p:cNvPr id="5" name="Shape 3"/>
          <p:cNvSpPr/>
          <p:nvPr/>
        </p:nvSpPr>
        <p:spPr>
          <a:xfrm>
            <a:off x="274320" y="1188720"/>
            <a:ext cx="4160520"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274320" y="1188720"/>
            <a:ext cx="4160520" cy="402336"/>
          </a:xfrm>
          <a:prstGeom prst="roundRect">
            <a:avLst>
              <a:gd name="adj" fmla="val 22727"/>
            </a:avLst>
          </a:prstGeom>
          <a:solidFill>
            <a:srgbClr val="0A2240"/>
          </a:solidFill>
          <a:ln/>
        </p:spPr>
      </p:sp>
      <p:sp>
        <p:nvSpPr>
          <p:cNvPr id="7" name="Text 5"/>
          <p:cNvSpPr/>
          <p:nvPr/>
        </p:nvSpPr>
        <p:spPr>
          <a:xfrm>
            <a:off x="365760" y="1225296"/>
            <a:ext cx="3931920" cy="329184"/>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Application Status Tags</a:t>
            </a:r>
            <a:endParaRPr lang="en-US" sz="1200" dirty="0"/>
          </a:p>
        </p:txBody>
      </p:sp>
      <p:sp>
        <p:nvSpPr>
          <p:cNvPr id="8" name="Shape 6"/>
          <p:cNvSpPr/>
          <p:nvPr/>
        </p:nvSpPr>
        <p:spPr>
          <a:xfrm>
            <a:off x="438912" y="1691640"/>
            <a:ext cx="128016" cy="128016"/>
          </a:xfrm>
          <a:prstGeom prst="ellipse">
            <a:avLst/>
          </a:prstGeom>
          <a:solidFill>
            <a:srgbClr val="0A2240"/>
          </a:solidFill>
          <a:ln/>
        </p:spPr>
      </p:sp>
      <p:sp>
        <p:nvSpPr>
          <p:cNvPr id="9" name="Text 7"/>
          <p:cNvSpPr/>
          <p:nvPr/>
        </p:nvSpPr>
        <p:spPr>
          <a:xfrm>
            <a:off x="640080" y="1664208"/>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New — just submitted, not yet reviewed</a:t>
            </a:r>
            <a:endParaRPr lang="en-US" sz="1000" dirty="0"/>
          </a:p>
        </p:txBody>
      </p:sp>
      <p:sp>
        <p:nvSpPr>
          <p:cNvPr id="10" name="Shape 8"/>
          <p:cNvSpPr/>
          <p:nvPr/>
        </p:nvSpPr>
        <p:spPr>
          <a:xfrm>
            <a:off x="438912" y="1938528"/>
            <a:ext cx="128016" cy="128016"/>
          </a:xfrm>
          <a:prstGeom prst="ellipse">
            <a:avLst/>
          </a:prstGeom>
          <a:solidFill>
            <a:srgbClr val="0A2240"/>
          </a:solidFill>
          <a:ln/>
        </p:spPr>
      </p:sp>
      <p:sp>
        <p:nvSpPr>
          <p:cNvPr id="11" name="Text 9"/>
          <p:cNvSpPr/>
          <p:nvPr/>
        </p:nvSpPr>
        <p:spPr>
          <a:xfrm>
            <a:off x="640080" y="1911096"/>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Eligible — passed all auto-checks</a:t>
            </a:r>
            <a:endParaRPr lang="en-US" sz="1000" dirty="0"/>
          </a:p>
        </p:txBody>
      </p:sp>
      <p:sp>
        <p:nvSpPr>
          <p:cNvPr id="12" name="Shape 10"/>
          <p:cNvSpPr/>
          <p:nvPr/>
        </p:nvSpPr>
        <p:spPr>
          <a:xfrm>
            <a:off x="438912" y="2185416"/>
            <a:ext cx="128016" cy="128016"/>
          </a:xfrm>
          <a:prstGeom prst="ellipse">
            <a:avLst/>
          </a:prstGeom>
          <a:solidFill>
            <a:srgbClr val="0A2240"/>
          </a:solidFill>
          <a:ln/>
        </p:spPr>
      </p:sp>
      <p:sp>
        <p:nvSpPr>
          <p:cNvPr id="13" name="Text 11"/>
          <p:cNvSpPr/>
          <p:nvPr/>
        </p:nvSpPr>
        <p:spPr>
          <a:xfrm>
            <a:off x="640080" y="2157984"/>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Not Eligible — blocked by system rule</a:t>
            </a:r>
            <a:endParaRPr lang="en-US" sz="1000" dirty="0"/>
          </a:p>
        </p:txBody>
      </p:sp>
      <p:sp>
        <p:nvSpPr>
          <p:cNvPr id="14" name="Shape 12"/>
          <p:cNvSpPr/>
          <p:nvPr/>
        </p:nvSpPr>
        <p:spPr>
          <a:xfrm>
            <a:off x="438912" y="2432304"/>
            <a:ext cx="128016" cy="128016"/>
          </a:xfrm>
          <a:prstGeom prst="ellipse">
            <a:avLst/>
          </a:prstGeom>
          <a:solidFill>
            <a:srgbClr val="0A2240"/>
          </a:solidFill>
          <a:ln/>
        </p:spPr>
      </p:sp>
      <p:sp>
        <p:nvSpPr>
          <p:cNvPr id="15" name="Text 13"/>
          <p:cNvSpPr/>
          <p:nvPr/>
        </p:nvSpPr>
        <p:spPr>
          <a:xfrm>
            <a:off x="640080" y="2404872"/>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Under Review — being processed by staff</a:t>
            </a:r>
            <a:endParaRPr lang="en-US" sz="1000" dirty="0"/>
          </a:p>
        </p:txBody>
      </p:sp>
      <p:sp>
        <p:nvSpPr>
          <p:cNvPr id="16" name="Shape 14"/>
          <p:cNvSpPr/>
          <p:nvPr/>
        </p:nvSpPr>
        <p:spPr>
          <a:xfrm>
            <a:off x="438912" y="2679192"/>
            <a:ext cx="128016" cy="128016"/>
          </a:xfrm>
          <a:prstGeom prst="ellipse">
            <a:avLst/>
          </a:prstGeom>
          <a:solidFill>
            <a:srgbClr val="0A2240"/>
          </a:solidFill>
          <a:ln/>
        </p:spPr>
      </p:sp>
      <p:sp>
        <p:nvSpPr>
          <p:cNvPr id="17" name="Text 15"/>
          <p:cNvSpPr/>
          <p:nvPr/>
        </p:nvSpPr>
        <p:spPr>
          <a:xfrm>
            <a:off x="640080" y="2651760"/>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Enrolled — accepted into the program</a:t>
            </a:r>
            <a:endParaRPr lang="en-US" sz="1000" dirty="0"/>
          </a:p>
        </p:txBody>
      </p:sp>
      <p:sp>
        <p:nvSpPr>
          <p:cNvPr id="18" name="Shape 16"/>
          <p:cNvSpPr/>
          <p:nvPr/>
        </p:nvSpPr>
        <p:spPr>
          <a:xfrm>
            <a:off x="4709160" y="1188720"/>
            <a:ext cx="4160520"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9" name="Shape 17"/>
          <p:cNvSpPr/>
          <p:nvPr/>
        </p:nvSpPr>
        <p:spPr>
          <a:xfrm>
            <a:off x="4709160" y="1188720"/>
            <a:ext cx="4160520" cy="402336"/>
          </a:xfrm>
          <a:prstGeom prst="roundRect">
            <a:avLst>
              <a:gd name="adj" fmla="val 22727"/>
            </a:avLst>
          </a:prstGeom>
          <a:solidFill>
            <a:srgbClr val="F0A500"/>
          </a:solidFill>
          <a:ln/>
        </p:spPr>
      </p:sp>
      <p:sp>
        <p:nvSpPr>
          <p:cNvPr id="20" name="Text 18"/>
          <p:cNvSpPr/>
          <p:nvPr/>
        </p:nvSpPr>
        <p:spPr>
          <a:xfrm>
            <a:off x="4800600" y="1225296"/>
            <a:ext cx="3931920" cy="329184"/>
          </a:xfrm>
          <a:prstGeom prst="rect">
            <a:avLst/>
          </a:prstGeom>
          <a:noFill/>
          <a:ln/>
        </p:spPr>
        <p:txBody>
          <a:bodyPr wrap="square" lIns="0" tIns="0" rIns="0" bIns="0" rtlCol="0" anchor="ctr"/>
          <a:lstStyle/>
          <a:p>
            <a:pPr marL="0" indent="0">
              <a:buNone/>
            </a:pPr>
            <a:r>
              <a:rPr lang="en-US" sz="1200" b="1" dirty="0">
                <a:solidFill>
                  <a:srgbClr val="7A5200"/>
                </a:solidFill>
                <a:latin typeface="Calibri" pitchFamily="34" charset="0"/>
                <a:ea typeface="Calibri" pitchFamily="34" charset="-122"/>
                <a:cs typeface="Calibri" pitchFamily="34" charset="-120"/>
              </a:rPr>
              <a:t>AI Essay Flags</a:t>
            </a:r>
            <a:endParaRPr lang="en-US" sz="1200" dirty="0"/>
          </a:p>
        </p:txBody>
      </p:sp>
      <p:sp>
        <p:nvSpPr>
          <p:cNvPr id="21" name="Shape 19"/>
          <p:cNvSpPr/>
          <p:nvPr/>
        </p:nvSpPr>
        <p:spPr>
          <a:xfrm>
            <a:off x="4873752" y="1691640"/>
            <a:ext cx="128016" cy="128016"/>
          </a:xfrm>
          <a:prstGeom prst="ellipse">
            <a:avLst/>
          </a:prstGeom>
          <a:solidFill>
            <a:srgbClr val="F0A500"/>
          </a:solidFill>
          <a:ln/>
        </p:spPr>
      </p:sp>
      <p:sp>
        <p:nvSpPr>
          <p:cNvPr id="22" name="Text 20"/>
          <p:cNvSpPr/>
          <p:nvPr/>
        </p:nvSpPr>
        <p:spPr>
          <a:xfrm>
            <a:off x="5074920" y="1664208"/>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Applications with high AI scores are tagged in the panel</a:t>
            </a:r>
            <a:endParaRPr lang="en-US" sz="1000" dirty="0"/>
          </a:p>
        </p:txBody>
      </p:sp>
      <p:sp>
        <p:nvSpPr>
          <p:cNvPr id="23" name="Shape 21"/>
          <p:cNvSpPr/>
          <p:nvPr/>
        </p:nvSpPr>
        <p:spPr>
          <a:xfrm>
            <a:off x="4873752" y="1938528"/>
            <a:ext cx="128016" cy="128016"/>
          </a:xfrm>
          <a:prstGeom prst="ellipse">
            <a:avLst/>
          </a:prstGeom>
          <a:solidFill>
            <a:srgbClr val="F0A500"/>
          </a:solidFill>
          <a:ln/>
        </p:spPr>
      </p:sp>
      <p:sp>
        <p:nvSpPr>
          <p:cNvPr id="24" name="Text 22"/>
          <p:cNvSpPr/>
          <p:nvPr/>
        </p:nvSpPr>
        <p:spPr>
          <a:xfrm>
            <a:off x="5074920" y="1911096"/>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Review essay content; use your judgment</a:t>
            </a:r>
            <a:endParaRPr lang="en-US" sz="1000" dirty="0"/>
          </a:p>
        </p:txBody>
      </p:sp>
      <p:sp>
        <p:nvSpPr>
          <p:cNvPr id="25" name="Shape 23"/>
          <p:cNvSpPr/>
          <p:nvPr/>
        </p:nvSpPr>
        <p:spPr>
          <a:xfrm>
            <a:off x="4873752" y="2185416"/>
            <a:ext cx="128016" cy="128016"/>
          </a:xfrm>
          <a:prstGeom prst="ellipse">
            <a:avLst/>
          </a:prstGeom>
          <a:solidFill>
            <a:srgbClr val="F0A500"/>
          </a:solidFill>
          <a:ln/>
        </p:spPr>
      </p:sp>
      <p:sp>
        <p:nvSpPr>
          <p:cNvPr id="26" name="Text 24"/>
          <p:cNvSpPr/>
          <p:nvPr/>
        </p:nvSpPr>
        <p:spPr>
          <a:xfrm>
            <a:off x="5074920" y="2157984"/>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Contact the applicant if rewriting is needed</a:t>
            </a:r>
            <a:endParaRPr lang="en-US" sz="1000" dirty="0"/>
          </a:p>
        </p:txBody>
      </p:sp>
      <p:sp>
        <p:nvSpPr>
          <p:cNvPr id="27" name="Shape 25"/>
          <p:cNvSpPr/>
          <p:nvPr/>
        </p:nvSpPr>
        <p:spPr>
          <a:xfrm>
            <a:off x="4873752" y="2432304"/>
            <a:ext cx="128016" cy="128016"/>
          </a:xfrm>
          <a:prstGeom prst="ellipse">
            <a:avLst/>
          </a:prstGeom>
          <a:solidFill>
            <a:srgbClr val="F0A500"/>
          </a:solidFill>
          <a:ln/>
        </p:spPr>
      </p:sp>
      <p:sp>
        <p:nvSpPr>
          <p:cNvPr id="28" name="Text 26"/>
          <p:cNvSpPr/>
          <p:nvPr/>
        </p:nvSpPr>
        <p:spPr>
          <a:xfrm>
            <a:off x="5074920" y="2404872"/>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Disqualify only after manual review + evidence</a:t>
            </a:r>
            <a:endParaRPr lang="en-US" sz="1000" dirty="0"/>
          </a:p>
        </p:txBody>
      </p:sp>
      <p:sp>
        <p:nvSpPr>
          <p:cNvPr id="29" name="Shape 27"/>
          <p:cNvSpPr/>
          <p:nvPr/>
        </p:nvSpPr>
        <p:spPr>
          <a:xfrm>
            <a:off x="274320" y="3108960"/>
            <a:ext cx="4160520"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30" name="Shape 28"/>
          <p:cNvSpPr/>
          <p:nvPr/>
        </p:nvSpPr>
        <p:spPr>
          <a:xfrm>
            <a:off x="274320" y="3108960"/>
            <a:ext cx="4160520" cy="402336"/>
          </a:xfrm>
          <a:prstGeom prst="roundRect">
            <a:avLst>
              <a:gd name="adj" fmla="val 22727"/>
            </a:avLst>
          </a:prstGeom>
          <a:solidFill>
            <a:srgbClr val="C73535"/>
          </a:solidFill>
          <a:ln/>
        </p:spPr>
      </p:sp>
      <p:sp>
        <p:nvSpPr>
          <p:cNvPr id="31" name="Text 29"/>
          <p:cNvSpPr/>
          <p:nvPr/>
        </p:nvSpPr>
        <p:spPr>
          <a:xfrm>
            <a:off x="365760" y="3145536"/>
            <a:ext cx="3931920" cy="329184"/>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Eligibility Block Reasons</a:t>
            </a:r>
            <a:endParaRPr lang="en-US" sz="1200" dirty="0"/>
          </a:p>
        </p:txBody>
      </p:sp>
      <p:sp>
        <p:nvSpPr>
          <p:cNvPr id="32" name="Shape 30"/>
          <p:cNvSpPr/>
          <p:nvPr/>
        </p:nvSpPr>
        <p:spPr>
          <a:xfrm>
            <a:off x="438912" y="3611880"/>
            <a:ext cx="128016" cy="128016"/>
          </a:xfrm>
          <a:prstGeom prst="ellipse">
            <a:avLst/>
          </a:prstGeom>
          <a:solidFill>
            <a:srgbClr val="C73535"/>
          </a:solidFill>
          <a:ln/>
        </p:spPr>
      </p:sp>
      <p:sp>
        <p:nvSpPr>
          <p:cNvPr id="33" name="Text 31"/>
          <p:cNvSpPr/>
          <p:nvPr/>
        </p:nvSpPr>
        <p:spPr>
          <a:xfrm>
            <a:off x="640080" y="3584448"/>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Same program active/enrolled → cannot re-apply</a:t>
            </a:r>
            <a:endParaRPr lang="en-US" sz="1000" dirty="0"/>
          </a:p>
        </p:txBody>
      </p:sp>
      <p:sp>
        <p:nvSpPr>
          <p:cNvPr id="34" name="Shape 32"/>
          <p:cNvSpPr/>
          <p:nvPr/>
        </p:nvSpPr>
        <p:spPr>
          <a:xfrm>
            <a:off x="438912" y="3858768"/>
            <a:ext cx="128016" cy="128016"/>
          </a:xfrm>
          <a:prstGeom prst="ellipse">
            <a:avLst/>
          </a:prstGeom>
          <a:solidFill>
            <a:srgbClr val="C73535"/>
          </a:solidFill>
          <a:ln/>
        </p:spPr>
      </p:sp>
      <p:sp>
        <p:nvSpPr>
          <p:cNvPr id="35" name="Text 33"/>
          <p:cNvSpPr/>
          <p:nvPr/>
        </p:nvSpPr>
        <p:spPr>
          <a:xfrm>
            <a:off x="640080" y="3831336"/>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Prior program not completed → check API record</a:t>
            </a:r>
            <a:endParaRPr lang="en-US" sz="1000" dirty="0"/>
          </a:p>
        </p:txBody>
      </p:sp>
      <p:sp>
        <p:nvSpPr>
          <p:cNvPr id="36" name="Shape 34"/>
          <p:cNvSpPr/>
          <p:nvPr/>
        </p:nvSpPr>
        <p:spPr>
          <a:xfrm>
            <a:off x="438912" y="4105656"/>
            <a:ext cx="128016" cy="128016"/>
          </a:xfrm>
          <a:prstGeom prst="ellipse">
            <a:avLst/>
          </a:prstGeom>
          <a:solidFill>
            <a:srgbClr val="C73535"/>
          </a:solidFill>
          <a:ln/>
        </p:spPr>
      </p:sp>
      <p:sp>
        <p:nvSpPr>
          <p:cNvPr id="37" name="Text 35"/>
          <p:cNvSpPr/>
          <p:nvPr/>
        </p:nvSpPr>
        <p:spPr>
          <a:xfrm>
            <a:off x="640080" y="4078224"/>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60-day active overlap → must wait out the window</a:t>
            </a:r>
            <a:endParaRPr lang="en-US" sz="1000" dirty="0"/>
          </a:p>
        </p:txBody>
      </p:sp>
      <p:sp>
        <p:nvSpPr>
          <p:cNvPr id="38" name="Shape 36"/>
          <p:cNvSpPr/>
          <p:nvPr/>
        </p:nvSpPr>
        <p:spPr>
          <a:xfrm>
            <a:off x="438912" y="4352544"/>
            <a:ext cx="128016" cy="128016"/>
          </a:xfrm>
          <a:prstGeom prst="ellipse">
            <a:avLst/>
          </a:prstGeom>
          <a:solidFill>
            <a:srgbClr val="C73535"/>
          </a:solidFill>
          <a:ln/>
        </p:spPr>
      </p:sp>
      <p:sp>
        <p:nvSpPr>
          <p:cNvPr id="39" name="Text 37"/>
          <p:cNvSpPr/>
          <p:nvPr/>
        </p:nvSpPr>
        <p:spPr>
          <a:xfrm>
            <a:off x="640080" y="4325112"/>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Email applicants with the specific block reason</a:t>
            </a:r>
            <a:endParaRPr lang="en-US" sz="1000" dirty="0"/>
          </a:p>
        </p:txBody>
      </p:sp>
      <p:sp>
        <p:nvSpPr>
          <p:cNvPr id="40" name="Shape 38"/>
          <p:cNvSpPr/>
          <p:nvPr/>
        </p:nvSpPr>
        <p:spPr>
          <a:xfrm>
            <a:off x="4709160" y="3108960"/>
            <a:ext cx="4160520"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41" name="Shape 39"/>
          <p:cNvSpPr/>
          <p:nvPr/>
        </p:nvSpPr>
        <p:spPr>
          <a:xfrm>
            <a:off x="4709160" y="3108960"/>
            <a:ext cx="4160520" cy="402336"/>
          </a:xfrm>
          <a:prstGeom prst="roundRect">
            <a:avLst>
              <a:gd name="adj" fmla="val 22727"/>
            </a:avLst>
          </a:prstGeom>
          <a:solidFill>
            <a:srgbClr val="028090"/>
          </a:solidFill>
          <a:ln/>
        </p:spPr>
      </p:sp>
      <p:sp>
        <p:nvSpPr>
          <p:cNvPr id="42" name="Text 40"/>
          <p:cNvSpPr/>
          <p:nvPr/>
        </p:nvSpPr>
        <p:spPr>
          <a:xfrm>
            <a:off x="4800600" y="3145536"/>
            <a:ext cx="3931920" cy="329184"/>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Scores to Check</a:t>
            </a:r>
            <a:endParaRPr lang="en-US" sz="1200" dirty="0"/>
          </a:p>
        </p:txBody>
      </p:sp>
      <p:sp>
        <p:nvSpPr>
          <p:cNvPr id="43" name="Shape 41"/>
          <p:cNvSpPr/>
          <p:nvPr/>
        </p:nvSpPr>
        <p:spPr>
          <a:xfrm>
            <a:off x="4873752" y="3611880"/>
            <a:ext cx="128016" cy="128016"/>
          </a:xfrm>
          <a:prstGeom prst="ellipse">
            <a:avLst/>
          </a:prstGeom>
          <a:solidFill>
            <a:srgbClr val="028090"/>
          </a:solidFill>
          <a:ln/>
        </p:spPr>
      </p:sp>
      <p:sp>
        <p:nvSpPr>
          <p:cNvPr id="44" name="Text 42"/>
          <p:cNvSpPr/>
          <p:nvPr/>
        </p:nvSpPr>
        <p:spPr>
          <a:xfrm>
            <a:off x="5074920" y="3584448"/>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OST (Online Screening Test) — minimum varies by program</a:t>
            </a:r>
            <a:endParaRPr lang="en-US" sz="1000" dirty="0"/>
          </a:p>
        </p:txBody>
      </p:sp>
      <p:sp>
        <p:nvSpPr>
          <p:cNvPr id="45" name="Shape 43"/>
          <p:cNvSpPr/>
          <p:nvPr/>
        </p:nvSpPr>
        <p:spPr>
          <a:xfrm>
            <a:off x="4873752" y="3858768"/>
            <a:ext cx="128016" cy="128016"/>
          </a:xfrm>
          <a:prstGeom prst="ellipse">
            <a:avLst/>
          </a:prstGeom>
          <a:solidFill>
            <a:srgbClr val="028090"/>
          </a:solidFill>
          <a:ln/>
        </p:spPr>
      </p:sp>
      <p:sp>
        <p:nvSpPr>
          <p:cNvPr id="46" name="Text 44"/>
          <p:cNvSpPr/>
          <p:nvPr/>
        </p:nvSpPr>
        <p:spPr>
          <a:xfrm>
            <a:off x="5074920" y="3831336"/>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Linguaskill / CEST — for English proficiency requirement</a:t>
            </a:r>
            <a:endParaRPr lang="en-US" sz="1000" dirty="0"/>
          </a:p>
        </p:txBody>
      </p:sp>
      <p:sp>
        <p:nvSpPr>
          <p:cNvPr id="47" name="Shape 45"/>
          <p:cNvSpPr/>
          <p:nvPr/>
        </p:nvSpPr>
        <p:spPr>
          <a:xfrm>
            <a:off x="4873752" y="4105656"/>
            <a:ext cx="128016" cy="128016"/>
          </a:xfrm>
          <a:prstGeom prst="ellipse">
            <a:avLst/>
          </a:prstGeom>
          <a:solidFill>
            <a:srgbClr val="028090"/>
          </a:solidFill>
          <a:ln/>
        </p:spPr>
      </p:sp>
      <p:sp>
        <p:nvSpPr>
          <p:cNvPr id="48" name="Text 46"/>
          <p:cNvSpPr/>
          <p:nvPr/>
        </p:nvSpPr>
        <p:spPr>
          <a:xfrm>
            <a:off x="5074920" y="4078224"/>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EST Score — newly added; fetched from JWL API automatically</a:t>
            </a:r>
            <a:endParaRPr lang="en-US" sz="1000" dirty="0"/>
          </a:p>
        </p:txBody>
      </p:sp>
      <p:sp>
        <p:nvSpPr>
          <p:cNvPr id="49" name="Shape 47"/>
          <p:cNvSpPr/>
          <p:nvPr/>
        </p:nvSpPr>
        <p:spPr>
          <a:xfrm>
            <a:off x="4873752" y="4352544"/>
            <a:ext cx="128016" cy="128016"/>
          </a:xfrm>
          <a:prstGeom prst="ellipse">
            <a:avLst/>
          </a:prstGeom>
          <a:solidFill>
            <a:srgbClr val="028090"/>
          </a:solidFill>
          <a:ln/>
        </p:spPr>
      </p:sp>
      <p:sp>
        <p:nvSpPr>
          <p:cNvPr id="50" name="Text 48"/>
          <p:cNvSpPr/>
          <p:nvPr/>
        </p:nvSpPr>
        <p:spPr>
          <a:xfrm>
            <a:off x="5074920" y="4325112"/>
            <a:ext cx="3703320" cy="219456"/>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Scores are read-only; sourced directly from JWL database</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2240"/>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What's New in 2026</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Key updates to the SAS portal this intake season</a:t>
            </a:r>
            <a:endParaRPr lang="en-US" sz="1200" dirty="0"/>
          </a:p>
        </p:txBody>
      </p:sp>
      <p:sp>
        <p:nvSpPr>
          <p:cNvPr id="5" name="Shape 3"/>
          <p:cNvSpPr/>
          <p:nvPr/>
        </p:nvSpPr>
        <p:spPr>
          <a:xfrm>
            <a:off x="320040" y="1316736"/>
            <a:ext cx="475488" cy="475488"/>
          </a:xfrm>
          <a:prstGeom prst="ellipse">
            <a:avLst/>
          </a:prstGeom>
          <a:solidFill>
            <a:srgbClr val="F0A500"/>
          </a:solidFill>
          <a:ln/>
        </p:spPr>
      </p:sp>
      <p:pic>
        <p:nvPicPr>
          <p:cNvPr id="6" name="Image 0" descr="preencoded.png"/>
          <p:cNvPicPr>
            <a:picLocks noChangeAspect="1"/>
          </p:cNvPicPr>
          <p:nvPr/>
        </p:nvPicPr>
        <p:blipFill>
          <a:blip r:embed="rId4"/>
          <a:stretch>
            <a:fillRect/>
          </a:stretch>
        </p:blipFill>
        <p:spPr>
          <a:xfrm>
            <a:off x="356616" y="1353312"/>
            <a:ext cx="402336" cy="402336"/>
          </a:xfrm>
          <a:prstGeom prst="rect">
            <a:avLst/>
          </a:prstGeom>
          <a:ln>
            <a:noFill/>
          </a:ln>
        </p:spPr>
      </p:pic>
      <p:sp>
        <p:nvSpPr>
          <p:cNvPr id="7" name="Text 4"/>
          <p:cNvSpPr/>
          <p:nvPr/>
        </p:nvSpPr>
        <p:spPr>
          <a:xfrm>
            <a:off x="932688" y="1280160"/>
            <a:ext cx="3200400" cy="320040"/>
          </a:xfrm>
          <a:prstGeom prst="rect">
            <a:avLst/>
          </a:prstGeom>
          <a:noFill/>
          <a:ln/>
        </p:spPr>
        <p:txBody>
          <a:bodyPr wrap="square" lIns="0" tIns="0" rIns="0" bIns="0" rtlCol="0" anchor="ctr"/>
          <a:lstStyle/>
          <a:p>
            <a:pPr marL="0" indent="0">
              <a:buNone/>
            </a:pPr>
            <a:r>
              <a:rPr lang="en-US" sz="1300" b="1" dirty="0">
                <a:solidFill>
                  <a:srgbClr val="F0A500"/>
                </a:solidFill>
                <a:latin typeface="Calibri" pitchFamily="34" charset="0"/>
                <a:ea typeface="Calibri" pitchFamily="34" charset="-122"/>
                <a:cs typeface="Calibri" pitchFamily="34" charset="-120"/>
              </a:rPr>
              <a:t>OTP Email Verification</a:t>
            </a:r>
            <a:endParaRPr lang="en-US" sz="1300" dirty="0"/>
          </a:p>
        </p:txBody>
      </p:sp>
      <p:sp>
        <p:nvSpPr>
          <p:cNvPr id="8" name="Text 5"/>
          <p:cNvSpPr/>
          <p:nvPr/>
        </p:nvSpPr>
        <p:spPr>
          <a:xfrm>
            <a:off x="932688" y="1600200"/>
            <a:ext cx="7955280" cy="320040"/>
          </a:xfrm>
          <a:prstGeom prst="rect">
            <a:avLst/>
          </a:prstGeom>
          <a:noFill/>
          <a:ln/>
        </p:spPr>
        <p:txBody>
          <a:bodyPr wrap="square" rtlCol="0" anchor="ctr"/>
          <a:lstStyle/>
          <a:p>
            <a:pPr marL="0" indent="0">
              <a:buNone/>
            </a:pPr>
            <a:r>
              <a:rPr lang="en-US" sz="1100" dirty="0">
                <a:solidFill>
                  <a:srgbClr val="AACBF0"/>
                </a:solidFill>
                <a:latin typeface="Calibri" pitchFamily="34" charset="0"/>
                <a:ea typeface="Calibri" pitchFamily="34" charset="-122"/>
                <a:cs typeface="Calibri" pitchFamily="34" charset="-120"/>
              </a:rPr>
              <a:t>Step 2 now sends a 6-digit one-time code to the applicant's registered email before loading their profile. Prevents identity fraud.</a:t>
            </a:r>
            <a:endParaRPr lang="en-US" sz="1100" dirty="0"/>
          </a:p>
        </p:txBody>
      </p:sp>
      <p:sp>
        <p:nvSpPr>
          <p:cNvPr id="9" name="Shape 6"/>
          <p:cNvSpPr/>
          <p:nvPr/>
        </p:nvSpPr>
        <p:spPr>
          <a:xfrm>
            <a:off x="320040" y="2066544"/>
            <a:ext cx="475488" cy="475488"/>
          </a:xfrm>
          <a:prstGeom prst="ellipse">
            <a:avLst/>
          </a:prstGeom>
          <a:solidFill>
            <a:srgbClr val="F0A500"/>
          </a:solidFill>
          <a:ln/>
        </p:spPr>
      </p:sp>
      <p:pic>
        <p:nvPicPr>
          <p:cNvPr id="10" name="Image 1" descr="preencoded.png"/>
          <p:cNvPicPr>
            <a:picLocks noChangeAspect="1"/>
          </p:cNvPicPr>
          <p:nvPr/>
        </p:nvPicPr>
        <p:blipFill>
          <a:blip r:embed="rId5"/>
          <a:stretch>
            <a:fillRect/>
          </a:stretch>
        </p:blipFill>
        <p:spPr>
          <a:xfrm>
            <a:off x="356616" y="2103120"/>
            <a:ext cx="402336" cy="402336"/>
          </a:xfrm>
          <a:prstGeom prst="rect">
            <a:avLst/>
          </a:prstGeom>
          <a:ln>
            <a:noFill/>
          </a:ln>
        </p:spPr>
      </p:pic>
      <p:sp>
        <p:nvSpPr>
          <p:cNvPr id="11" name="Text 7"/>
          <p:cNvSpPr/>
          <p:nvPr/>
        </p:nvSpPr>
        <p:spPr>
          <a:xfrm>
            <a:off x="932688" y="2029968"/>
            <a:ext cx="3200400" cy="320040"/>
          </a:xfrm>
          <a:prstGeom prst="rect">
            <a:avLst/>
          </a:prstGeom>
          <a:noFill/>
          <a:ln/>
        </p:spPr>
        <p:txBody>
          <a:bodyPr wrap="square" lIns="0" tIns="0" rIns="0" bIns="0" rtlCol="0" anchor="ctr"/>
          <a:lstStyle/>
          <a:p>
            <a:pPr marL="0" indent="0">
              <a:buNone/>
            </a:pPr>
            <a:r>
              <a:rPr lang="en-US" sz="1300" b="1" dirty="0">
                <a:solidFill>
                  <a:srgbClr val="F0A500"/>
                </a:solidFill>
                <a:latin typeface="Calibri" pitchFamily="34" charset="0"/>
                <a:ea typeface="Calibri" pitchFamily="34" charset="-122"/>
                <a:cs typeface="Calibri" pitchFamily="34" charset="-120"/>
              </a:rPr>
              <a:t>AI Writing Assistant Check (Soft)</a:t>
            </a:r>
            <a:endParaRPr lang="en-US" sz="1300" dirty="0"/>
          </a:p>
        </p:txBody>
      </p:sp>
      <p:sp>
        <p:nvSpPr>
          <p:cNvPr id="12" name="Text 8"/>
          <p:cNvSpPr/>
          <p:nvPr/>
        </p:nvSpPr>
        <p:spPr>
          <a:xfrm>
            <a:off x="932688" y="2350008"/>
            <a:ext cx="7955280" cy="320040"/>
          </a:xfrm>
          <a:prstGeom prst="rect">
            <a:avLst/>
          </a:prstGeom>
          <a:noFill/>
          <a:ln/>
        </p:spPr>
        <p:txBody>
          <a:bodyPr wrap="square" rtlCol="0" anchor="ctr"/>
          <a:lstStyle/>
          <a:p>
            <a:pPr marL="0" indent="0">
              <a:buNone/>
            </a:pPr>
            <a:r>
              <a:rPr lang="en-US" sz="1100" dirty="0">
                <a:solidFill>
                  <a:srgbClr val="AACBF0"/>
                </a:solidFill>
                <a:latin typeface="Calibri" pitchFamily="34" charset="0"/>
                <a:ea typeface="Calibri" pitchFamily="34" charset="-122"/>
                <a:cs typeface="Calibri" pitchFamily="34" charset="-120"/>
              </a:rPr>
              <a:t>Real-time AI phrase scanning with a yellow advisory banner. Blocks navigation until applicant rewrites flagged essay.</a:t>
            </a:r>
            <a:endParaRPr lang="en-US" sz="1100" dirty="0"/>
          </a:p>
        </p:txBody>
      </p:sp>
      <p:sp>
        <p:nvSpPr>
          <p:cNvPr id="13" name="Shape 9"/>
          <p:cNvSpPr/>
          <p:nvPr/>
        </p:nvSpPr>
        <p:spPr>
          <a:xfrm>
            <a:off x="320040" y="2816352"/>
            <a:ext cx="475488" cy="475488"/>
          </a:xfrm>
          <a:prstGeom prst="ellipse">
            <a:avLst/>
          </a:prstGeom>
          <a:solidFill>
            <a:srgbClr val="F0A500"/>
          </a:solidFill>
          <a:ln/>
        </p:spPr>
      </p:sp>
      <p:pic>
        <p:nvPicPr>
          <p:cNvPr id="14" name="Image 2" descr="preencoded.png"/>
          <p:cNvPicPr>
            <a:picLocks noChangeAspect="1"/>
          </p:cNvPicPr>
          <p:nvPr/>
        </p:nvPicPr>
        <p:blipFill>
          <a:blip r:embed="rId6"/>
          <a:stretch>
            <a:fillRect/>
          </a:stretch>
        </p:blipFill>
        <p:spPr>
          <a:xfrm>
            <a:off x="356616" y="2859602"/>
            <a:ext cx="402336" cy="402336"/>
          </a:xfrm>
          <a:prstGeom prst="rect">
            <a:avLst/>
          </a:prstGeom>
          <a:ln>
            <a:noFill/>
          </a:ln>
        </p:spPr>
      </p:pic>
      <p:sp>
        <p:nvSpPr>
          <p:cNvPr id="15" name="Text 10"/>
          <p:cNvSpPr/>
          <p:nvPr/>
        </p:nvSpPr>
        <p:spPr>
          <a:xfrm>
            <a:off x="932688" y="2779776"/>
            <a:ext cx="3200400" cy="320040"/>
          </a:xfrm>
          <a:prstGeom prst="rect">
            <a:avLst/>
          </a:prstGeom>
          <a:noFill/>
          <a:ln/>
        </p:spPr>
        <p:txBody>
          <a:bodyPr wrap="square" lIns="0" tIns="0" rIns="0" bIns="0" rtlCol="0" anchor="ctr"/>
          <a:lstStyle/>
          <a:p>
            <a:pPr marL="0" indent="0">
              <a:buNone/>
            </a:pPr>
            <a:r>
              <a:rPr lang="en-US" sz="1300" b="1" dirty="0">
                <a:solidFill>
                  <a:srgbClr val="F0A500"/>
                </a:solidFill>
                <a:latin typeface="Calibri" pitchFamily="34" charset="0"/>
                <a:ea typeface="Calibri" pitchFamily="34" charset="-122"/>
                <a:cs typeface="Calibri" pitchFamily="34" charset="-120"/>
              </a:rPr>
              <a:t>EST Score Field</a:t>
            </a:r>
            <a:endParaRPr lang="en-US" sz="1300" dirty="0"/>
          </a:p>
        </p:txBody>
      </p:sp>
      <p:sp>
        <p:nvSpPr>
          <p:cNvPr id="16" name="Text 11"/>
          <p:cNvSpPr/>
          <p:nvPr/>
        </p:nvSpPr>
        <p:spPr>
          <a:xfrm>
            <a:off x="932688" y="3099816"/>
            <a:ext cx="7955280" cy="320040"/>
          </a:xfrm>
          <a:prstGeom prst="rect">
            <a:avLst/>
          </a:prstGeom>
          <a:noFill/>
          <a:ln/>
        </p:spPr>
        <p:txBody>
          <a:bodyPr wrap="square" rtlCol="0" anchor="ctr"/>
          <a:lstStyle/>
          <a:p>
            <a:pPr marL="0" indent="0">
              <a:buNone/>
            </a:pPr>
            <a:r>
              <a:rPr lang="en-US" sz="1100" dirty="0">
                <a:solidFill>
                  <a:srgbClr val="AACBF0"/>
                </a:solidFill>
                <a:latin typeface="Calibri" pitchFamily="34" charset="0"/>
                <a:ea typeface="Calibri" pitchFamily="34" charset="-122"/>
                <a:cs typeface="Calibri" pitchFamily="34" charset="-120"/>
              </a:rPr>
              <a:t>English Skills Test score now fetched from the JWL API and displayed on the applicant profile card in Step 2.</a:t>
            </a:r>
            <a:endParaRPr lang="en-US" sz="1100" dirty="0"/>
          </a:p>
        </p:txBody>
      </p:sp>
      <p:sp>
        <p:nvSpPr>
          <p:cNvPr id="17" name="Shape 12"/>
          <p:cNvSpPr/>
          <p:nvPr/>
        </p:nvSpPr>
        <p:spPr>
          <a:xfrm>
            <a:off x="320040" y="3566160"/>
            <a:ext cx="475488" cy="475488"/>
          </a:xfrm>
          <a:prstGeom prst="ellipse">
            <a:avLst/>
          </a:prstGeom>
          <a:solidFill>
            <a:srgbClr val="F0A500"/>
          </a:solidFill>
          <a:ln/>
        </p:spPr>
      </p:sp>
      <p:pic>
        <p:nvPicPr>
          <p:cNvPr id="18" name="Image 3" descr="preencoded.png"/>
          <p:cNvPicPr>
            <a:picLocks noChangeAspect="1"/>
          </p:cNvPicPr>
          <p:nvPr/>
        </p:nvPicPr>
        <p:blipFill>
          <a:blip r:embed="rId7"/>
          <a:stretch>
            <a:fillRect/>
          </a:stretch>
        </p:blipFill>
        <p:spPr>
          <a:xfrm>
            <a:off x="356616" y="3575304"/>
            <a:ext cx="402336" cy="402336"/>
          </a:xfrm>
          <a:prstGeom prst="rect">
            <a:avLst/>
          </a:prstGeom>
          <a:ln>
            <a:noFill/>
          </a:ln>
        </p:spPr>
      </p:pic>
      <p:sp>
        <p:nvSpPr>
          <p:cNvPr id="19" name="Text 13"/>
          <p:cNvSpPr/>
          <p:nvPr/>
        </p:nvSpPr>
        <p:spPr>
          <a:xfrm>
            <a:off x="932688" y="3529584"/>
            <a:ext cx="3200400" cy="320040"/>
          </a:xfrm>
          <a:prstGeom prst="rect">
            <a:avLst/>
          </a:prstGeom>
          <a:noFill/>
          <a:ln/>
        </p:spPr>
        <p:txBody>
          <a:bodyPr wrap="square" lIns="0" tIns="0" rIns="0" bIns="0" rtlCol="0" anchor="ctr"/>
          <a:lstStyle/>
          <a:p>
            <a:pPr marL="0" indent="0">
              <a:buNone/>
            </a:pPr>
            <a:r>
              <a:rPr lang="en-US" sz="1300" b="1" dirty="0">
                <a:solidFill>
                  <a:srgbClr val="F0A500"/>
                </a:solidFill>
                <a:latin typeface="Calibri" pitchFamily="34" charset="0"/>
                <a:ea typeface="Calibri" pitchFamily="34" charset="-122"/>
                <a:cs typeface="Calibri" pitchFamily="34" charset="-120"/>
              </a:rPr>
              <a:t>Email Domain Validation</a:t>
            </a:r>
            <a:endParaRPr lang="en-US" sz="1300" dirty="0"/>
          </a:p>
        </p:txBody>
      </p:sp>
      <p:sp>
        <p:nvSpPr>
          <p:cNvPr id="20" name="Text 14"/>
          <p:cNvSpPr/>
          <p:nvPr/>
        </p:nvSpPr>
        <p:spPr>
          <a:xfrm>
            <a:off x="932688" y="3849624"/>
            <a:ext cx="7955280" cy="320040"/>
          </a:xfrm>
          <a:prstGeom prst="rect">
            <a:avLst/>
          </a:prstGeom>
          <a:noFill/>
          <a:ln/>
        </p:spPr>
        <p:txBody>
          <a:bodyPr wrap="square" rtlCol="0" anchor="ctr"/>
          <a:lstStyle/>
          <a:p>
            <a:pPr marL="0" indent="0">
              <a:buNone/>
            </a:pPr>
            <a:r>
              <a:rPr lang="en-US" sz="1100" dirty="0">
                <a:solidFill>
                  <a:srgbClr val="AACBF0"/>
                </a:solidFill>
                <a:latin typeface="Calibri" pitchFamily="34" charset="0"/>
                <a:ea typeface="Calibri" pitchFamily="34" charset="-122"/>
                <a:cs typeface="Calibri" pitchFamily="34" charset="-120"/>
              </a:rPr>
              <a:t>Only allowed email domains accepted (Gmail, Yahoo, Outlook, iCloud, .org, .edu). Temp/random domains blocked with a clear message.</a:t>
            </a:r>
            <a:endParaRPr lang="en-US" sz="1100" dirty="0"/>
          </a:p>
        </p:txBody>
      </p:sp>
      <p:sp>
        <p:nvSpPr>
          <p:cNvPr id="21" name="Shape 15"/>
          <p:cNvSpPr/>
          <p:nvPr/>
        </p:nvSpPr>
        <p:spPr>
          <a:xfrm>
            <a:off x="320040" y="4315968"/>
            <a:ext cx="475488" cy="475488"/>
          </a:xfrm>
          <a:prstGeom prst="ellipse">
            <a:avLst/>
          </a:prstGeom>
          <a:solidFill>
            <a:srgbClr val="F0A500"/>
          </a:solidFill>
          <a:ln/>
        </p:spPr>
      </p:sp>
      <p:pic>
        <p:nvPicPr>
          <p:cNvPr id="22" name="Image 4" descr="preencoded.png"/>
          <p:cNvPicPr>
            <a:picLocks noChangeAspect="1"/>
          </p:cNvPicPr>
          <p:nvPr/>
        </p:nvPicPr>
        <p:blipFill>
          <a:blip r:embed="rId8"/>
          <a:stretch>
            <a:fillRect/>
          </a:stretch>
        </p:blipFill>
        <p:spPr>
          <a:xfrm>
            <a:off x="356616" y="4352544"/>
            <a:ext cx="402336" cy="402336"/>
          </a:xfrm>
          <a:prstGeom prst="rect">
            <a:avLst/>
          </a:prstGeom>
          <a:ln>
            <a:noFill/>
          </a:ln>
        </p:spPr>
      </p:pic>
      <p:sp>
        <p:nvSpPr>
          <p:cNvPr id="23" name="Text 16"/>
          <p:cNvSpPr/>
          <p:nvPr/>
        </p:nvSpPr>
        <p:spPr>
          <a:xfrm>
            <a:off x="932688" y="4279392"/>
            <a:ext cx="3200400" cy="320040"/>
          </a:xfrm>
          <a:prstGeom prst="rect">
            <a:avLst/>
          </a:prstGeom>
          <a:noFill/>
          <a:ln/>
        </p:spPr>
        <p:txBody>
          <a:bodyPr wrap="square" lIns="0" tIns="0" rIns="0" bIns="0" rtlCol="0" anchor="ctr"/>
          <a:lstStyle/>
          <a:p>
            <a:pPr marL="0" indent="0">
              <a:buNone/>
            </a:pPr>
            <a:r>
              <a:rPr lang="en-US" sz="1300" b="1" dirty="0">
                <a:solidFill>
                  <a:srgbClr val="F0A500"/>
                </a:solidFill>
                <a:latin typeface="Calibri" pitchFamily="34" charset="0"/>
                <a:ea typeface="Calibri" pitchFamily="34" charset="-122"/>
                <a:cs typeface="Calibri" pitchFamily="34" charset="-120"/>
              </a:rPr>
              <a:t>OTP Domain Guard</a:t>
            </a:r>
            <a:endParaRPr lang="en-US" sz="1300" dirty="0"/>
          </a:p>
        </p:txBody>
      </p:sp>
      <p:sp>
        <p:nvSpPr>
          <p:cNvPr id="24" name="Text 17"/>
          <p:cNvSpPr/>
          <p:nvPr/>
        </p:nvSpPr>
        <p:spPr>
          <a:xfrm>
            <a:off x="932688" y="4599432"/>
            <a:ext cx="7955280" cy="320040"/>
          </a:xfrm>
          <a:prstGeom prst="rect">
            <a:avLst/>
          </a:prstGeom>
          <a:noFill/>
          <a:ln/>
        </p:spPr>
        <p:txBody>
          <a:bodyPr wrap="square" rtlCol="0" anchor="ctr"/>
          <a:lstStyle/>
          <a:p>
            <a:pPr marL="0" indent="0">
              <a:buNone/>
            </a:pPr>
            <a:r>
              <a:rPr lang="en-US" sz="1100" dirty="0">
                <a:solidFill>
                  <a:srgbClr val="AACBF0"/>
                </a:solidFill>
                <a:latin typeface="Calibri" pitchFamily="34" charset="0"/>
                <a:ea typeface="Calibri" pitchFamily="34" charset="-122"/>
                <a:cs typeface="Calibri" pitchFamily="34" charset="-120"/>
              </a:rPr>
              <a:t>If JWL ID entered without email, system auto-looks up the registered email from the API and sends OTP there.</a:t>
            </a:r>
            <a:endParaRPr lang="en-US" sz="110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A2240"/>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F0A500"/>
          </a:solidFill>
          <a:ln/>
        </p:spPr>
      </p:sp>
      <p:sp>
        <p:nvSpPr>
          <p:cNvPr id="3" name="Shape 1"/>
          <p:cNvSpPr/>
          <p:nvPr/>
        </p:nvSpPr>
        <p:spPr>
          <a:xfrm>
            <a:off x="0" y="5029200"/>
            <a:ext cx="9144000" cy="73152"/>
          </a:xfrm>
          <a:prstGeom prst="rect">
            <a:avLst/>
          </a:prstGeom>
          <a:solidFill>
            <a:srgbClr val="F0A500"/>
          </a:solidFill>
          <a:ln/>
        </p:spPr>
      </p:sp>
      <p:sp>
        <p:nvSpPr>
          <p:cNvPr id="4" name="Text 2"/>
          <p:cNvSpPr/>
          <p:nvPr/>
        </p:nvSpPr>
        <p:spPr>
          <a:xfrm>
            <a:off x="0" y="1005840"/>
            <a:ext cx="9144000" cy="658368"/>
          </a:xfrm>
          <a:prstGeom prst="rect">
            <a:avLst/>
          </a:prstGeom>
          <a:noFill/>
          <a:ln/>
        </p:spPr>
        <p:txBody>
          <a:bodyPr wrap="square" rtlCol="0" anchor="ctr"/>
          <a:lstStyle/>
          <a:p>
            <a:pPr marL="0" indent="0" algn="ctr">
              <a:buNone/>
            </a:pPr>
            <a:r>
              <a:rPr lang="en-US" sz="4000" b="1" dirty="0">
                <a:solidFill>
                  <a:srgbClr val="FFFFFF"/>
                </a:solidFill>
                <a:latin typeface="Cambria" pitchFamily="34" charset="0"/>
                <a:ea typeface="Cambria" pitchFamily="34" charset="-122"/>
                <a:cs typeface="Cambria" pitchFamily="34" charset="-120"/>
              </a:rPr>
              <a:t>You're Ready!</a:t>
            </a:r>
            <a:endParaRPr lang="en-US" sz="4000" dirty="0"/>
          </a:p>
        </p:txBody>
      </p:sp>
      <p:sp>
        <p:nvSpPr>
          <p:cNvPr id="5" name="Text 3"/>
          <p:cNvSpPr/>
          <p:nvPr/>
        </p:nvSpPr>
        <p:spPr>
          <a:xfrm>
            <a:off x="457200" y="1737360"/>
            <a:ext cx="8229600" cy="411480"/>
          </a:xfrm>
          <a:prstGeom prst="rect">
            <a:avLst/>
          </a:prstGeom>
          <a:noFill/>
          <a:ln/>
        </p:spPr>
        <p:txBody>
          <a:bodyPr wrap="square" rtlCol="0" anchor="ctr"/>
          <a:lstStyle/>
          <a:p>
            <a:pPr marL="0" indent="0" algn="ctr">
              <a:buNone/>
            </a:pPr>
            <a:r>
              <a:rPr lang="en-US" sz="1600" i="1" dirty="0">
                <a:solidFill>
                  <a:srgbClr val="AACBF0"/>
                </a:solidFill>
                <a:latin typeface="Calibri" pitchFamily="34" charset="0"/>
                <a:ea typeface="Calibri" pitchFamily="34" charset="-122"/>
                <a:cs typeface="Calibri" pitchFamily="34" charset="-120"/>
              </a:rPr>
              <a:t>Guide your applicants through SAS with confidence.</a:t>
            </a:r>
            <a:endParaRPr lang="en-US" sz="1600" dirty="0"/>
          </a:p>
        </p:txBody>
      </p:sp>
      <p:sp>
        <p:nvSpPr>
          <p:cNvPr id="6" name="Shape 4"/>
          <p:cNvSpPr/>
          <p:nvPr/>
        </p:nvSpPr>
        <p:spPr>
          <a:xfrm>
            <a:off x="914400" y="2468880"/>
            <a:ext cx="3474720" cy="658368"/>
          </a:xfrm>
          <a:prstGeom prst="roundRect">
            <a:avLst>
              <a:gd name="adj" fmla="val 13889"/>
            </a:avLst>
          </a:prstGeom>
          <a:solidFill>
            <a:srgbClr val="162E4A"/>
          </a:solidFill>
          <a:ln/>
        </p:spPr>
      </p:sp>
      <p:sp>
        <p:nvSpPr>
          <p:cNvPr id="7" name="Text 5"/>
          <p:cNvSpPr/>
          <p:nvPr/>
        </p:nvSpPr>
        <p:spPr>
          <a:xfrm>
            <a:off x="1051560" y="2523744"/>
            <a:ext cx="3200400" cy="256032"/>
          </a:xfrm>
          <a:prstGeom prst="rect">
            <a:avLst/>
          </a:prstGeom>
          <a:noFill/>
          <a:ln/>
        </p:spPr>
        <p:txBody>
          <a:bodyPr wrap="square" lIns="0" tIns="0" rIns="0" bIns="0" rtlCol="0" anchor="ctr"/>
          <a:lstStyle/>
          <a:p>
            <a:pPr marL="0" indent="0">
              <a:buNone/>
            </a:pPr>
            <a:r>
              <a:rPr lang="en-US" sz="1000" b="1" dirty="0">
                <a:solidFill>
                  <a:srgbClr val="F0A500"/>
                </a:solidFill>
                <a:latin typeface="Calibri" pitchFamily="34" charset="0"/>
                <a:ea typeface="Calibri" pitchFamily="34" charset="-122"/>
                <a:cs typeface="Calibri" pitchFamily="34" charset="-120"/>
              </a:rPr>
              <a:t>Technical Support</a:t>
            </a:r>
            <a:endParaRPr lang="en-US" sz="1000" dirty="0"/>
          </a:p>
        </p:txBody>
      </p:sp>
      <p:sp>
        <p:nvSpPr>
          <p:cNvPr id="8" name="Text 6"/>
          <p:cNvSpPr/>
          <p:nvPr/>
        </p:nvSpPr>
        <p:spPr>
          <a:xfrm>
            <a:off x="1051560" y="2798064"/>
            <a:ext cx="3200400" cy="256032"/>
          </a:xfrm>
          <a:prstGeom prst="rect">
            <a:avLst/>
          </a:prstGeom>
          <a:noFill/>
          <a:ln/>
        </p:spPr>
        <p:txBody>
          <a:bodyPr wrap="square" lIns="0" tIns="0" rIns="0" bIns="0" rtlCol="0" anchor="ctr"/>
          <a:lstStyle/>
          <a:p>
            <a:pPr marL="0" indent="0">
              <a:buNone/>
            </a:pPr>
            <a:r>
              <a:rPr lang="en-US" sz="1100" dirty="0">
                <a:solidFill>
                  <a:srgbClr val="FFFFFF"/>
                </a:solidFill>
                <a:latin typeface="Calibri" pitchFamily="34" charset="0"/>
                <a:ea typeface="Calibri" pitchFamily="34" charset="-122"/>
                <a:cs typeface="Calibri" pitchFamily="34" charset="-120"/>
              </a:rPr>
              <a:t>vignesh.kannan@jwl.global</a:t>
            </a:r>
            <a:endParaRPr lang="en-US" sz="1100" dirty="0"/>
          </a:p>
        </p:txBody>
      </p:sp>
      <p:sp>
        <p:nvSpPr>
          <p:cNvPr id="9" name="Shape 7"/>
          <p:cNvSpPr/>
          <p:nvPr/>
        </p:nvSpPr>
        <p:spPr>
          <a:xfrm>
            <a:off x="4663440" y="2468880"/>
            <a:ext cx="3474720" cy="658368"/>
          </a:xfrm>
          <a:prstGeom prst="roundRect">
            <a:avLst>
              <a:gd name="adj" fmla="val 13889"/>
            </a:avLst>
          </a:prstGeom>
          <a:solidFill>
            <a:srgbClr val="162E4A"/>
          </a:solidFill>
          <a:ln/>
        </p:spPr>
      </p:sp>
      <p:sp>
        <p:nvSpPr>
          <p:cNvPr id="10" name="Text 8"/>
          <p:cNvSpPr/>
          <p:nvPr/>
        </p:nvSpPr>
        <p:spPr>
          <a:xfrm>
            <a:off x="4800600" y="2523744"/>
            <a:ext cx="3200400" cy="256032"/>
          </a:xfrm>
          <a:prstGeom prst="rect">
            <a:avLst/>
          </a:prstGeom>
          <a:noFill/>
          <a:ln/>
        </p:spPr>
        <p:txBody>
          <a:bodyPr wrap="square" lIns="0" tIns="0" rIns="0" bIns="0" rtlCol="0" anchor="ctr"/>
          <a:lstStyle/>
          <a:p>
            <a:pPr marL="0" indent="0">
              <a:buNone/>
            </a:pPr>
            <a:r>
              <a:rPr lang="en-US" sz="1000" b="1" dirty="0">
                <a:solidFill>
                  <a:srgbClr val="F0A500"/>
                </a:solidFill>
                <a:latin typeface="Calibri" pitchFamily="34" charset="0"/>
                <a:ea typeface="Calibri" pitchFamily="34" charset="-122"/>
                <a:cs typeface="Calibri" pitchFamily="34" charset="-120"/>
              </a:rPr>
              <a:t>Admissions Support</a:t>
            </a:r>
            <a:endParaRPr lang="en-US" sz="1000" dirty="0"/>
          </a:p>
        </p:txBody>
      </p:sp>
      <p:sp>
        <p:nvSpPr>
          <p:cNvPr id="11" name="Text 9"/>
          <p:cNvSpPr/>
          <p:nvPr/>
        </p:nvSpPr>
        <p:spPr>
          <a:xfrm>
            <a:off x="4800600" y="2798064"/>
            <a:ext cx="3200400" cy="256032"/>
          </a:xfrm>
          <a:prstGeom prst="rect">
            <a:avLst/>
          </a:prstGeom>
          <a:noFill/>
          <a:ln/>
        </p:spPr>
        <p:txBody>
          <a:bodyPr wrap="square" lIns="0" tIns="0" rIns="0" bIns="0" rtlCol="0" anchor="ctr"/>
          <a:lstStyle/>
          <a:p>
            <a:pPr marL="0" indent="0">
              <a:buNone/>
            </a:pPr>
            <a:r>
              <a:rPr lang="en-US" sz="1100" dirty="0">
                <a:solidFill>
                  <a:srgbClr val="FFFFFF"/>
                </a:solidFill>
                <a:latin typeface="Calibri" pitchFamily="34" charset="0"/>
                <a:ea typeface="Calibri" pitchFamily="34" charset="-122"/>
                <a:cs typeface="Calibri" pitchFamily="34" charset="-120"/>
              </a:rPr>
              <a:t>prabu.kumar@jwl.global</a:t>
            </a:r>
            <a:endParaRPr lang="en-US" sz="1100" dirty="0"/>
          </a:p>
        </p:txBody>
      </p:sp>
      <p:sp>
        <p:nvSpPr>
          <p:cNvPr id="12" name="Shape 10"/>
          <p:cNvSpPr/>
          <p:nvPr/>
        </p:nvSpPr>
        <p:spPr>
          <a:xfrm>
            <a:off x="914400" y="3337560"/>
            <a:ext cx="3474720" cy="658368"/>
          </a:xfrm>
          <a:prstGeom prst="roundRect">
            <a:avLst>
              <a:gd name="adj" fmla="val 13889"/>
            </a:avLst>
          </a:prstGeom>
          <a:solidFill>
            <a:srgbClr val="162E4A"/>
          </a:solidFill>
          <a:ln/>
        </p:spPr>
        <p:txBody>
          <a:bodyPr/>
          <a:lstStyle/>
          <a:p>
            <a:endParaRPr lang="en-IN" dirty="0"/>
          </a:p>
        </p:txBody>
      </p:sp>
      <p:sp>
        <p:nvSpPr>
          <p:cNvPr id="13" name="Text 11"/>
          <p:cNvSpPr/>
          <p:nvPr/>
        </p:nvSpPr>
        <p:spPr>
          <a:xfrm>
            <a:off x="1051560" y="3392424"/>
            <a:ext cx="3200400" cy="256032"/>
          </a:xfrm>
          <a:prstGeom prst="rect">
            <a:avLst/>
          </a:prstGeom>
          <a:noFill/>
          <a:ln/>
        </p:spPr>
        <p:txBody>
          <a:bodyPr wrap="square" lIns="0" tIns="0" rIns="0" bIns="0" rtlCol="0" anchor="ctr"/>
          <a:lstStyle/>
          <a:p>
            <a:pPr marL="0" indent="0">
              <a:buNone/>
            </a:pPr>
            <a:r>
              <a:rPr lang="en-US" sz="1000" b="1" dirty="0">
                <a:solidFill>
                  <a:srgbClr val="F0A500"/>
                </a:solidFill>
                <a:latin typeface="Calibri" pitchFamily="34" charset="0"/>
                <a:ea typeface="Calibri" pitchFamily="34" charset="-122"/>
                <a:cs typeface="Calibri" pitchFamily="34" charset="-120"/>
              </a:rPr>
              <a:t>Application Portal</a:t>
            </a:r>
            <a:endParaRPr lang="en-US" sz="1000" dirty="0"/>
          </a:p>
        </p:txBody>
      </p:sp>
      <p:sp>
        <p:nvSpPr>
          <p:cNvPr id="14" name="Text 12"/>
          <p:cNvSpPr/>
          <p:nvPr/>
        </p:nvSpPr>
        <p:spPr>
          <a:xfrm>
            <a:off x="1051560" y="3666744"/>
            <a:ext cx="3200400" cy="256032"/>
          </a:xfrm>
          <a:prstGeom prst="rect">
            <a:avLst/>
          </a:prstGeom>
          <a:noFill/>
          <a:ln/>
        </p:spPr>
        <p:txBody>
          <a:bodyPr wrap="square" lIns="0" tIns="0" rIns="0" bIns="0" rtlCol="0" anchor="ctr"/>
          <a:lstStyle/>
          <a:p>
            <a:pPr marL="0" indent="0">
              <a:buNone/>
            </a:pPr>
            <a:r>
              <a:rPr lang="en-US" sz="1100" dirty="0">
                <a:solidFill>
                  <a:srgbClr val="FFFFFF"/>
                </a:solidFill>
                <a:latin typeface="Calibri" pitchFamily="34" charset="0"/>
                <a:ea typeface="Calibri" pitchFamily="34" charset="-122"/>
                <a:cs typeface="Calibri" pitchFamily="34" charset="-120"/>
              </a:rPr>
              <a:t>admission.jwl.global</a:t>
            </a:r>
            <a:endParaRPr lang="en-US" sz="1100" dirty="0"/>
          </a:p>
        </p:txBody>
      </p:sp>
      <p:sp>
        <p:nvSpPr>
          <p:cNvPr id="15" name="Shape 13"/>
          <p:cNvSpPr/>
          <p:nvPr/>
        </p:nvSpPr>
        <p:spPr>
          <a:xfrm>
            <a:off x="4663440" y="3337560"/>
            <a:ext cx="3474720" cy="658368"/>
          </a:xfrm>
          <a:prstGeom prst="roundRect">
            <a:avLst>
              <a:gd name="adj" fmla="val 13889"/>
            </a:avLst>
          </a:prstGeom>
          <a:solidFill>
            <a:srgbClr val="162E4A"/>
          </a:solidFill>
          <a:ln/>
        </p:spPr>
        <p:txBody>
          <a:bodyPr/>
          <a:lstStyle/>
          <a:p>
            <a:endParaRPr lang="en-IN" dirty="0"/>
          </a:p>
        </p:txBody>
      </p:sp>
      <p:sp>
        <p:nvSpPr>
          <p:cNvPr id="16" name="Text 14"/>
          <p:cNvSpPr/>
          <p:nvPr/>
        </p:nvSpPr>
        <p:spPr>
          <a:xfrm>
            <a:off x="4800600" y="3392424"/>
            <a:ext cx="3200400" cy="256032"/>
          </a:xfrm>
          <a:prstGeom prst="rect">
            <a:avLst/>
          </a:prstGeom>
          <a:noFill/>
          <a:ln/>
        </p:spPr>
        <p:txBody>
          <a:bodyPr wrap="square" lIns="0" tIns="0" rIns="0" bIns="0" rtlCol="0" anchor="ctr"/>
          <a:lstStyle/>
          <a:p>
            <a:pPr marL="0" indent="0">
              <a:buNone/>
            </a:pPr>
            <a:r>
              <a:rPr lang="en-US" sz="1000" b="1" dirty="0">
                <a:solidFill>
                  <a:srgbClr val="F0A500"/>
                </a:solidFill>
                <a:latin typeface="Calibri" pitchFamily="34" charset="0"/>
                <a:ea typeface="Calibri" pitchFamily="34" charset="-122"/>
                <a:cs typeface="Calibri" pitchFamily="34" charset="-120"/>
              </a:rPr>
              <a:t>Applicant Login</a:t>
            </a:r>
            <a:endParaRPr lang="en-US" sz="1000" dirty="0"/>
          </a:p>
        </p:txBody>
      </p:sp>
      <p:sp>
        <p:nvSpPr>
          <p:cNvPr id="17" name="Text 15"/>
          <p:cNvSpPr/>
          <p:nvPr/>
        </p:nvSpPr>
        <p:spPr>
          <a:xfrm>
            <a:off x="4800600" y="3666744"/>
            <a:ext cx="3200400" cy="256032"/>
          </a:xfrm>
          <a:prstGeom prst="rect">
            <a:avLst/>
          </a:prstGeom>
          <a:noFill/>
          <a:ln/>
        </p:spPr>
        <p:txBody>
          <a:bodyPr wrap="square" lIns="0" tIns="0" rIns="0" bIns="0" rtlCol="0" anchor="ctr"/>
          <a:lstStyle/>
          <a:p>
            <a:pPr marL="0" indent="0">
              <a:buNone/>
            </a:pPr>
            <a:r>
              <a:rPr lang="en-US" sz="1100" dirty="0">
                <a:solidFill>
                  <a:srgbClr val="FFFFFF"/>
                </a:solidFill>
                <a:latin typeface="Calibri" pitchFamily="34" charset="0"/>
                <a:ea typeface="Calibri" pitchFamily="34" charset="-122"/>
                <a:cs typeface="Calibri" pitchFamily="34" charset="-120"/>
              </a:rPr>
              <a:t>admission.jwl.global/applicants</a:t>
            </a:r>
            <a:endParaRPr lang="en-US" sz="1100" dirty="0"/>
          </a:p>
        </p:txBody>
      </p:sp>
      <p:sp>
        <p:nvSpPr>
          <p:cNvPr id="18" name="Text 16"/>
          <p:cNvSpPr/>
          <p:nvPr/>
        </p:nvSpPr>
        <p:spPr>
          <a:xfrm>
            <a:off x="0" y="4736592"/>
            <a:ext cx="9144000" cy="256032"/>
          </a:xfrm>
          <a:prstGeom prst="rect">
            <a:avLst/>
          </a:prstGeom>
          <a:noFill/>
          <a:ln/>
        </p:spPr>
        <p:txBody>
          <a:bodyPr wrap="square" rtlCol="0" anchor="ctr"/>
          <a:lstStyle/>
          <a:p>
            <a:pPr marL="0" indent="0" algn="ctr">
              <a:buNone/>
            </a:pPr>
            <a:r>
              <a:rPr lang="en-US" sz="1000" dirty="0">
                <a:solidFill>
                  <a:srgbClr val="5A7190"/>
                </a:solidFill>
                <a:latin typeface="Calibri" pitchFamily="34" charset="0"/>
                <a:ea typeface="Calibri" pitchFamily="34" charset="-122"/>
                <a:cs typeface="Calibri" pitchFamily="34" charset="-120"/>
              </a:rPr>
              <a:t>© 2026 Jesuit Worldwide Learning · Student Admission System</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Who Is This Guide For?</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Know your role well enough to guide an applicant through it</a:t>
            </a:r>
            <a:endParaRPr lang="en-US" sz="1200" dirty="0"/>
          </a:p>
        </p:txBody>
      </p:sp>
      <p:sp>
        <p:nvSpPr>
          <p:cNvPr id="5" name="Shape 3"/>
          <p:cNvSpPr/>
          <p:nvPr/>
        </p:nvSpPr>
        <p:spPr>
          <a:xfrm>
            <a:off x="320040" y="1207008"/>
            <a:ext cx="4160520" cy="1755648"/>
          </a:xfrm>
          <a:prstGeom prst="roundRect">
            <a:avLst>
              <a:gd name="adj" fmla="val 6250"/>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320040" y="1207008"/>
            <a:ext cx="4160520" cy="457200"/>
          </a:xfrm>
          <a:prstGeom prst="roundRect">
            <a:avLst>
              <a:gd name="adj" fmla="val 24000"/>
            </a:avLst>
          </a:prstGeom>
          <a:solidFill>
            <a:srgbClr val="1A5FAD"/>
          </a:solidFill>
          <a:ln/>
        </p:spPr>
      </p:sp>
      <p:pic>
        <p:nvPicPr>
          <p:cNvPr id="7" name="Image 0" descr="preencoded.png"/>
          <p:cNvPicPr>
            <a:picLocks noChangeAspect="1"/>
          </p:cNvPicPr>
          <p:nvPr/>
        </p:nvPicPr>
        <p:blipFill>
          <a:blip r:embed="rId4"/>
          <a:stretch>
            <a:fillRect/>
          </a:stretch>
        </p:blipFill>
        <p:spPr>
          <a:xfrm>
            <a:off x="411480" y="1280160"/>
            <a:ext cx="320040" cy="320040"/>
          </a:xfrm>
          <a:prstGeom prst="rect">
            <a:avLst/>
          </a:prstGeom>
          <a:ln>
            <a:noFill/>
          </a:ln>
        </p:spPr>
      </p:pic>
      <p:sp>
        <p:nvSpPr>
          <p:cNvPr id="8" name="Text 5"/>
          <p:cNvSpPr/>
          <p:nvPr/>
        </p:nvSpPr>
        <p:spPr>
          <a:xfrm>
            <a:off x="777240" y="1261872"/>
            <a:ext cx="356616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Applicant</a:t>
            </a:r>
            <a:endParaRPr lang="en-US" sz="1400" dirty="0"/>
          </a:p>
        </p:txBody>
      </p:sp>
      <p:sp>
        <p:nvSpPr>
          <p:cNvPr id="9" name="Text 6"/>
          <p:cNvSpPr/>
          <p:nvPr/>
        </p:nvSpPr>
        <p:spPr>
          <a:xfrm>
            <a:off x="502920" y="1737360"/>
            <a:ext cx="3840480" cy="603504"/>
          </a:xfrm>
          <a:prstGeom prst="rect">
            <a:avLst/>
          </a:prstGeom>
          <a:noFill/>
          <a:ln/>
        </p:spPr>
        <p:txBody>
          <a:bodyPr wrap="square" rtlCol="0" anchor="ctr"/>
          <a:lstStyle/>
          <a:p>
            <a:pPr marL="0" indent="0">
              <a:buNone/>
            </a:pPr>
            <a:r>
              <a:rPr lang="en-US" sz="1100" dirty="0">
                <a:solidFill>
                  <a:srgbClr val="1A2A3D"/>
                </a:solidFill>
                <a:latin typeface="Calibri" pitchFamily="34" charset="0"/>
                <a:ea typeface="Calibri" pitchFamily="34" charset="-122"/>
                <a:cs typeface="Calibri" pitchFamily="34" charset="-120"/>
              </a:rPr>
              <a:t>You are applying to a JWL program. Follow Steps 1–8 carefully, using a valid email and legal name.</a:t>
            </a:r>
            <a:endParaRPr lang="en-US" sz="1100" dirty="0"/>
          </a:p>
        </p:txBody>
      </p:sp>
      <p:pic>
        <p:nvPicPr>
          <p:cNvPr id="10" name="Image 1" descr="preencoded.png"/>
          <p:cNvPicPr>
            <a:picLocks noChangeAspect="1"/>
          </p:cNvPicPr>
          <p:nvPr/>
        </p:nvPicPr>
        <p:blipFill>
          <a:blip r:embed="rId5"/>
          <a:stretch>
            <a:fillRect/>
          </a:stretch>
        </p:blipFill>
        <p:spPr>
          <a:xfrm>
            <a:off x="502920" y="2377440"/>
            <a:ext cx="201168" cy="201168"/>
          </a:xfrm>
          <a:prstGeom prst="rect">
            <a:avLst/>
          </a:prstGeom>
          <a:ln>
            <a:noFill/>
          </a:ln>
        </p:spPr>
      </p:pic>
      <p:sp>
        <p:nvSpPr>
          <p:cNvPr id="11" name="Text 7"/>
          <p:cNvSpPr/>
          <p:nvPr/>
        </p:nvSpPr>
        <p:spPr>
          <a:xfrm>
            <a:off x="758952" y="2359152"/>
            <a:ext cx="3611880" cy="502920"/>
          </a:xfrm>
          <a:prstGeom prst="rect">
            <a:avLst/>
          </a:prstGeom>
          <a:noFill/>
          <a:ln/>
        </p:spPr>
        <p:txBody>
          <a:bodyPr wrap="square" lIns="0" tIns="0" rIns="0" bIns="0" rtlCol="0" anchor="ctr"/>
          <a:lstStyle/>
          <a:p>
            <a:pPr marL="0" indent="0">
              <a:buNone/>
            </a:pPr>
            <a:r>
              <a:rPr lang="en-US" sz="980" i="1" dirty="0">
                <a:solidFill>
                  <a:srgbClr val="1A5FAD"/>
                </a:solidFill>
                <a:latin typeface="Calibri" pitchFamily="34" charset="0"/>
                <a:ea typeface="Calibri" pitchFamily="34" charset="-122"/>
                <a:cs typeface="Calibri" pitchFamily="34" charset="-120"/>
              </a:rPr>
              <a:t>Have your email inbox open during the whole process.</a:t>
            </a:r>
            <a:endParaRPr lang="en-US" sz="980" dirty="0"/>
          </a:p>
        </p:txBody>
      </p:sp>
      <p:sp>
        <p:nvSpPr>
          <p:cNvPr id="12" name="Shape 8"/>
          <p:cNvSpPr/>
          <p:nvPr/>
        </p:nvSpPr>
        <p:spPr>
          <a:xfrm>
            <a:off x="4754880" y="1207008"/>
            <a:ext cx="4160520" cy="1755648"/>
          </a:xfrm>
          <a:prstGeom prst="roundRect">
            <a:avLst>
              <a:gd name="adj" fmla="val 6250"/>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3" name="Shape 9"/>
          <p:cNvSpPr/>
          <p:nvPr/>
        </p:nvSpPr>
        <p:spPr>
          <a:xfrm>
            <a:off x="4754880" y="1207008"/>
            <a:ext cx="4160520" cy="457200"/>
          </a:xfrm>
          <a:prstGeom prst="roundRect">
            <a:avLst>
              <a:gd name="adj" fmla="val 24000"/>
            </a:avLst>
          </a:prstGeom>
          <a:solidFill>
            <a:srgbClr val="028090"/>
          </a:solidFill>
          <a:ln/>
        </p:spPr>
      </p:sp>
      <p:pic>
        <p:nvPicPr>
          <p:cNvPr id="14" name="Image 2" descr="preencoded.png"/>
          <p:cNvPicPr>
            <a:picLocks noChangeAspect="1"/>
          </p:cNvPicPr>
          <p:nvPr/>
        </p:nvPicPr>
        <p:blipFill>
          <a:blip r:embed="rId6"/>
          <a:stretch>
            <a:fillRect/>
          </a:stretch>
        </p:blipFill>
        <p:spPr>
          <a:xfrm>
            <a:off x="4846320" y="1280160"/>
            <a:ext cx="320040" cy="320040"/>
          </a:xfrm>
          <a:prstGeom prst="rect">
            <a:avLst/>
          </a:prstGeom>
          <a:ln>
            <a:noFill/>
          </a:ln>
        </p:spPr>
      </p:pic>
      <p:sp>
        <p:nvSpPr>
          <p:cNvPr id="15" name="Text 10"/>
          <p:cNvSpPr/>
          <p:nvPr/>
        </p:nvSpPr>
        <p:spPr>
          <a:xfrm>
            <a:off x="5212080" y="1261872"/>
            <a:ext cx="356616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Onsite Facilitator</a:t>
            </a:r>
            <a:endParaRPr lang="en-US" sz="1400" dirty="0"/>
          </a:p>
        </p:txBody>
      </p:sp>
      <p:sp>
        <p:nvSpPr>
          <p:cNvPr id="16" name="Text 11"/>
          <p:cNvSpPr/>
          <p:nvPr/>
        </p:nvSpPr>
        <p:spPr>
          <a:xfrm>
            <a:off x="4937760" y="1737360"/>
            <a:ext cx="3840480" cy="603504"/>
          </a:xfrm>
          <a:prstGeom prst="rect">
            <a:avLst/>
          </a:prstGeom>
          <a:noFill/>
          <a:ln/>
        </p:spPr>
        <p:txBody>
          <a:bodyPr wrap="square" rtlCol="0" anchor="ctr"/>
          <a:lstStyle/>
          <a:p>
            <a:pPr marL="0" indent="0">
              <a:buNone/>
            </a:pPr>
            <a:r>
              <a:rPr lang="en-US" sz="1100" dirty="0">
                <a:solidFill>
                  <a:srgbClr val="1A2A3D"/>
                </a:solidFill>
                <a:latin typeface="Calibri" pitchFamily="34" charset="0"/>
                <a:ea typeface="Calibri" pitchFamily="34" charset="-122"/>
                <a:cs typeface="Calibri" pitchFamily="34" charset="-120"/>
              </a:rPr>
              <a:t>You help applicants at the Learning Center apply in person, guiding them step-by-step.</a:t>
            </a:r>
            <a:endParaRPr lang="en-US" sz="1100" dirty="0"/>
          </a:p>
        </p:txBody>
      </p:sp>
      <p:pic>
        <p:nvPicPr>
          <p:cNvPr id="17" name="Image 3" descr="preencoded.png"/>
          <p:cNvPicPr>
            <a:picLocks noChangeAspect="1"/>
          </p:cNvPicPr>
          <p:nvPr/>
        </p:nvPicPr>
        <p:blipFill>
          <a:blip r:embed="rId5"/>
          <a:stretch>
            <a:fillRect/>
          </a:stretch>
        </p:blipFill>
        <p:spPr>
          <a:xfrm>
            <a:off x="4937760" y="2377440"/>
            <a:ext cx="201168" cy="201168"/>
          </a:xfrm>
          <a:prstGeom prst="rect">
            <a:avLst/>
          </a:prstGeom>
          <a:ln>
            <a:noFill/>
          </a:ln>
        </p:spPr>
      </p:pic>
      <p:sp>
        <p:nvSpPr>
          <p:cNvPr id="18" name="Text 12"/>
          <p:cNvSpPr/>
          <p:nvPr/>
        </p:nvSpPr>
        <p:spPr>
          <a:xfrm>
            <a:off x="5193792" y="2359152"/>
            <a:ext cx="3611880" cy="502920"/>
          </a:xfrm>
          <a:prstGeom prst="rect">
            <a:avLst/>
          </a:prstGeom>
          <a:noFill/>
          <a:ln/>
        </p:spPr>
        <p:txBody>
          <a:bodyPr wrap="square" lIns="0" tIns="0" rIns="0" bIns="0" rtlCol="0" anchor="ctr"/>
          <a:lstStyle/>
          <a:p>
            <a:pPr marL="0" indent="0">
              <a:buNone/>
            </a:pPr>
            <a:r>
              <a:rPr lang="en-US" sz="980" i="1" dirty="0">
                <a:solidFill>
                  <a:srgbClr val="028090"/>
                </a:solidFill>
                <a:latin typeface="Calibri" pitchFamily="34" charset="0"/>
                <a:ea typeface="Calibri" pitchFamily="34" charset="-122"/>
                <a:cs typeface="Calibri" pitchFamily="34" charset="-120"/>
              </a:rPr>
              <a:t>Walk every applicant through OTP + essay rules before they start.</a:t>
            </a:r>
            <a:endParaRPr lang="en-US" sz="980" dirty="0"/>
          </a:p>
        </p:txBody>
      </p:sp>
      <p:sp>
        <p:nvSpPr>
          <p:cNvPr id="19" name="Shape 13"/>
          <p:cNvSpPr/>
          <p:nvPr/>
        </p:nvSpPr>
        <p:spPr>
          <a:xfrm>
            <a:off x="320040" y="3145536"/>
            <a:ext cx="4160520" cy="1755648"/>
          </a:xfrm>
          <a:prstGeom prst="roundRect">
            <a:avLst>
              <a:gd name="adj" fmla="val 6250"/>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20" name="Shape 14"/>
          <p:cNvSpPr/>
          <p:nvPr/>
        </p:nvSpPr>
        <p:spPr>
          <a:xfrm>
            <a:off x="320040" y="3145536"/>
            <a:ext cx="4160520" cy="457200"/>
          </a:xfrm>
          <a:prstGeom prst="roundRect">
            <a:avLst>
              <a:gd name="adj" fmla="val 24000"/>
            </a:avLst>
          </a:prstGeom>
          <a:solidFill>
            <a:srgbClr val="1A8A5A"/>
          </a:solidFill>
          <a:ln/>
        </p:spPr>
      </p:sp>
      <p:pic>
        <p:nvPicPr>
          <p:cNvPr id="21" name="Image 4" descr="preencoded.png"/>
          <p:cNvPicPr>
            <a:picLocks noChangeAspect="1"/>
          </p:cNvPicPr>
          <p:nvPr/>
        </p:nvPicPr>
        <p:blipFill>
          <a:blip r:embed="rId7"/>
          <a:stretch>
            <a:fillRect/>
          </a:stretch>
        </p:blipFill>
        <p:spPr>
          <a:xfrm>
            <a:off x="411480" y="3218688"/>
            <a:ext cx="320040" cy="320040"/>
          </a:xfrm>
          <a:prstGeom prst="rect">
            <a:avLst/>
          </a:prstGeom>
          <a:ln>
            <a:noFill/>
          </a:ln>
        </p:spPr>
      </p:pic>
      <p:sp>
        <p:nvSpPr>
          <p:cNvPr id="22" name="Text 15"/>
          <p:cNvSpPr/>
          <p:nvPr/>
        </p:nvSpPr>
        <p:spPr>
          <a:xfrm>
            <a:off x="777240" y="3200400"/>
            <a:ext cx="356616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Coordinator</a:t>
            </a:r>
            <a:endParaRPr lang="en-US" sz="1400" dirty="0"/>
          </a:p>
        </p:txBody>
      </p:sp>
      <p:sp>
        <p:nvSpPr>
          <p:cNvPr id="23" name="Text 16"/>
          <p:cNvSpPr/>
          <p:nvPr/>
        </p:nvSpPr>
        <p:spPr>
          <a:xfrm>
            <a:off x="502920" y="3675888"/>
            <a:ext cx="3840480" cy="603504"/>
          </a:xfrm>
          <a:prstGeom prst="rect">
            <a:avLst/>
          </a:prstGeom>
          <a:noFill/>
          <a:ln/>
        </p:spPr>
        <p:txBody>
          <a:bodyPr wrap="square" rtlCol="0" anchor="ctr"/>
          <a:lstStyle/>
          <a:p>
            <a:pPr marL="0" indent="0">
              <a:buNone/>
            </a:pPr>
            <a:r>
              <a:rPr lang="en-US" sz="1100" dirty="0">
                <a:solidFill>
                  <a:srgbClr val="1A2A3D"/>
                </a:solidFill>
                <a:latin typeface="Calibri" pitchFamily="34" charset="0"/>
                <a:ea typeface="Calibri" pitchFamily="34" charset="-122"/>
                <a:cs typeface="Calibri" pitchFamily="34" charset="-120"/>
              </a:rPr>
              <a:t>You oversee multiple Learning Centers and ensure each uses the correct program link.</a:t>
            </a:r>
            <a:endParaRPr lang="en-US" sz="1100" dirty="0"/>
          </a:p>
        </p:txBody>
      </p:sp>
      <p:pic>
        <p:nvPicPr>
          <p:cNvPr id="24" name="Image 5" descr="preencoded.png"/>
          <p:cNvPicPr>
            <a:picLocks noChangeAspect="1"/>
          </p:cNvPicPr>
          <p:nvPr/>
        </p:nvPicPr>
        <p:blipFill>
          <a:blip r:embed="rId5"/>
          <a:stretch>
            <a:fillRect/>
          </a:stretch>
        </p:blipFill>
        <p:spPr>
          <a:xfrm>
            <a:off x="502920" y="4315968"/>
            <a:ext cx="201168" cy="201168"/>
          </a:xfrm>
          <a:prstGeom prst="rect">
            <a:avLst/>
          </a:prstGeom>
          <a:ln>
            <a:noFill/>
          </a:ln>
        </p:spPr>
      </p:pic>
      <p:sp>
        <p:nvSpPr>
          <p:cNvPr id="25" name="Text 17"/>
          <p:cNvSpPr/>
          <p:nvPr/>
        </p:nvSpPr>
        <p:spPr>
          <a:xfrm>
            <a:off x="758952" y="4297680"/>
            <a:ext cx="3611880" cy="502920"/>
          </a:xfrm>
          <a:prstGeom prst="rect">
            <a:avLst/>
          </a:prstGeom>
          <a:noFill/>
          <a:ln/>
        </p:spPr>
        <p:txBody>
          <a:bodyPr wrap="square" lIns="0" tIns="0" rIns="0" bIns="0" rtlCol="0" anchor="ctr"/>
          <a:lstStyle/>
          <a:p>
            <a:pPr marL="0" indent="0">
              <a:buNone/>
            </a:pPr>
            <a:r>
              <a:rPr lang="en-US" sz="980" i="1" dirty="0">
                <a:solidFill>
                  <a:srgbClr val="1A8A5A"/>
                </a:solidFill>
                <a:latin typeface="Calibri" pitchFamily="34" charset="0"/>
                <a:ea typeface="Calibri" pitchFamily="34" charset="-122"/>
                <a:cs typeface="Calibri" pitchFamily="34" charset="-120"/>
              </a:rPr>
              <a:t>Brief every LC Head on OTP &amp; AI-essay changes before intake opens.</a:t>
            </a:r>
            <a:endParaRPr lang="en-US" sz="980" dirty="0"/>
          </a:p>
        </p:txBody>
      </p:sp>
      <p:sp>
        <p:nvSpPr>
          <p:cNvPr id="26" name="Shape 18"/>
          <p:cNvSpPr/>
          <p:nvPr/>
        </p:nvSpPr>
        <p:spPr>
          <a:xfrm>
            <a:off x="4754880" y="3145536"/>
            <a:ext cx="4160520" cy="1755648"/>
          </a:xfrm>
          <a:prstGeom prst="roundRect">
            <a:avLst>
              <a:gd name="adj" fmla="val 6250"/>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27" name="Shape 19"/>
          <p:cNvSpPr/>
          <p:nvPr/>
        </p:nvSpPr>
        <p:spPr>
          <a:xfrm>
            <a:off x="4754880" y="3145536"/>
            <a:ext cx="4160520" cy="457200"/>
          </a:xfrm>
          <a:prstGeom prst="roundRect">
            <a:avLst>
              <a:gd name="adj" fmla="val 24000"/>
            </a:avLst>
          </a:prstGeom>
          <a:solidFill>
            <a:srgbClr val="0A2240"/>
          </a:solidFill>
          <a:ln/>
        </p:spPr>
      </p:sp>
      <p:pic>
        <p:nvPicPr>
          <p:cNvPr id="28" name="Image 6" descr="preencoded.png"/>
          <p:cNvPicPr>
            <a:picLocks noChangeAspect="1"/>
          </p:cNvPicPr>
          <p:nvPr/>
        </p:nvPicPr>
        <p:blipFill>
          <a:blip r:embed="rId8"/>
          <a:stretch>
            <a:fillRect/>
          </a:stretch>
        </p:blipFill>
        <p:spPr>
          <a:xfrm>
            <a:off x="4846320" y="3218688"/>
            <a:ext cx="320040" cy="320040"/>
          </a:xfrm>
          <a:prstGeom prst="rect">
            <a:avLst/>
          </a:prstGeom>
          <a:ln>
            <a:noFill/>
          </a:ln>
        </p:spPr>
      </p:pic>
      <p:sp>
        <p:nvSpPr>
          <p:cNvPr id="29" name="Text 20"/>
          <p:cNvSpPr/>
          <p:nvPr/>
        </p:nvSpPr>
        <p:spPr>
          <a:xfrm>
            <a:off x="5212080" y="3200400"/>
            <a:ext cx="356616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Academic Manager</a:t>
            </a:r>
            <a:endParaRPr lang="en-US" sz="1400" dirty="0"/>
          </a:p>
        </p:txBody>
      </p:sp>
      <p:sp>
        <p:nvSpPr>
          <p:cNvPr id="30" name="Text 21"/>
          <p:cNvSpPr/>
          <p:nvPr/>
        </p:nvSpPr>
        <p:spPr>
          <a:xfrm>
            <a:off x="4937760" y="3675888"/>
            <a:ext cx="3840480" cy="603504"/>
          </a:xfrm>
          <a:prstGeom prst="rect">
            <a:avLst/>
          </a:prstGeom>
          <a:noFill/>
          <a:ln/>
        </p:spPr>
        <p:txBody>
          <a:bodyPr wrap="square" rtlCol="0" anchor="ctr"/>
          <a:lstStyle/>
          <a:p>
            <a:pPr marL="0" indent="0">
              <a:buNone/>
            </a:pPr>
            <a:r>
              <a:rPr lang="en-US" sz="1100" dirty="0">
                <a:solidFill>
                  <a:srgbClr val="1A2A3D"/>
                </a:solidFill>
                <a:latin typeface="Calibri" pitchFamily="34" charset="0"/>
                <a:ea typeface="Calibri" pitchFamily="34" charset="-122"/>
                <a:cs typeface="Calibri" pitchFamily="34" charset="-120"/>
              </a:rPr>
              <a:t>You review submitted applications, check eligibility flags, and escalate issues.</a:t>
            </a:r>
            <a:endParaRPr lang="en-US" sz="1100" dirty="0"/>
          </a:p>
        </p:txBody>
      </p:sp>
      <p:pic>
        <p:nvPicPr>
          <p:cNvPr id="31" name="Image 7" descr="preencoded.png"/>
          <p:cNvPicPr>
            <a:picLocks noChangeAspect="1"/>
          </p:cNvPicPr>
          <p:nvPr/>
        </p:nvPicPr>
        <p:blipFill>
          <a:blip r:embed="rId5"/>
          <a:stretch>
            <a:fillRect/>
          </a:stretch>
        </p:blipFill>
        <p:spPr>
          <a:xfrm>
            <a:off x="4937760" y="4315968"/>
            <a:ext cx="201168" cy="201168"/>
          </a:xfrm>
          <a:prstGeom prst="rect">
            <a:avLst/>
          </a:prstGeom>
          <a:ln>
            <a:noFill/>
          </a:ln>
        </p:spPr>
      </p:pic>
      <p:sp>
        <p:nvSpPr>
          <p:cNvPr id="32" name="Text 22"/>
          <p:cNvSpPr/>
          <p:nvPr/>
        </p:nvSpPr>
        <p:spPr>
          <a:xfrm>
            <a:off x="5193792" y="4297680"/>
            <a:ext cx="3611880" cy="502920"/>
          </a:xfrm>
          <a:prstGeom prst="rect">
            <a:avLst/>
          </a:prstGeom>
          <a:noFill/>
          <a:ln/>
        </p:spPr>
        <p:txBody>
          <a:bodyPr wrap="square" lIns="0" tIns="0" rIns="0" bIns="0" rtlCol="0" anchor="ctr"/>
          <a:lstStyle/>
          <a:p>
            <a:pPr marL="0" indent="0">
              <a:buNone/>
            </a:pPr>
            <a:r>
              <a:rPr lang="en-US" sz="980" i="1" dirty="0">
                <a:solidFill>
                  <a:srgbClr val="0A2240"/>
                </a:solidFill>
                <a:latin typeface="Calibri" pitchFamily="34" charset="0"/>
                <a:ea typeface="Calibri" pitchFamily="34" charset="-122"/>
                <a:cs typeface="Calibri" pitchFamily="34" charset="-120"/>
              </a:rPr>
              <a:t>Explain block reasons to applicants in plain, reassuring language.</a:t>
            </a:r>
            <a:endParaRPr lang="en-US" sz="98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What is the SAS Portal?</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A smarter, fully automated way to apply</a:t>
            </a:r>
            <a:endParaRPr lang="en-US" sz="1200" dirty="0"/>
          </a:p>
        </p:txBody>
      </p:sp>
      <p:sp>
        <p:nvSpPr>
          <p:cNvPr id="5" name="Shape 3"/>
          <p:cNvSpPr/>
          <p:nvPr/>
        </p:nvSpPr>
        <p:spPr>
          <a:xfrm>
            <a:off x="256032" y="1234440"/>
            <a:ext cx="2697480" cy="1691640"/>
          </a:xfrm>
          <a:prstGeom prst="roundRect">
            <a:avLst>
              <a:gd name="adj" fmla="val 648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438912" y="1435608"/>
            <a:ext cx="502920" cy="502920"/>
          </a:xfrm>
          <a:prstGeom prst="ellipse">
            <a:avLst/>
          </a:prstGeom>
          <a:solidFill>
            <a:srgbClr val="0A2240"/>
          </a:solidFill>
          <a:ln/>
        </p:spPr>
      </p:sp>
      <p:pic>
        <p:nvPicPr>
          <p:cNvPr id="7" name="Image 0" descr="preencoded.png"/>
          <p:cNvPicPr>
            <a:picLocks noChangeAspect="1"/>
          </p:cNvPicPr>
          <p:nvPr/>
        </p:nvPicPr>
        <p:blipFill>
          <a:blip r:embed="rId4"/>
          <a:stretch>
            <a:fillRect/>
          </a:stretch>
        </p:blipFill>
        <p:spPr>
          <a:xfrm>
            <a:off x="484632" y="1481328"/>
            <a:ext cx="402336" cy="402336"/>
          </a:xfrm>
          <a:prstGeom prst="rect">
            <a:avLst/>
          </a:prstGeom>
          <a:ln>
            <a:noFill/>
          </a:ln>
        </p:spPr>
      </p:pic>
      <p:sp>
        <p:nvSpPr>
          <p:cNvPr id="8" name="Text 5"/>
          <p:cNvSpPr/>
          <p:nvPr/>
        </p:nvSpPr>
        <p:spPr>
          <a:xfrm>
            <a:off x="1033272" y="1399032"/>
            <a:ext cx="1828800" cy="36576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Online &amp; Global</a:t>
            </a:r>
            <a:endParaRPr lang="en-US" sz="1200" dirty="0"/>
          </a:p>
        </p:txBody>
      </p:sp>
      <p:sp>
        <p:nvSpPr>
          <p:cNvPr id="9" name="Text 6"/>
          <p:cNvSpPr/>
          <p:nvPr/>
        </p:nvSpPr>
        <p:spPr>
          <a:xfrm>
            <a:off x="420624" y="1874520"/>
            <a:ext cx="2423160" cy="914400"/>
          </a:xfrm>
          <a:prstGeom prst="rect">
            <a:avLst/>
          </a:prstGeom>
          <a:noFill/>
          <a:ln/>
        </p:spPr>
        <p:txBody>
          <a:bodyPr wrap="square" rtlCol="0" anchor="ctr"/>
          <a:lstStyle/>
          <a:p>
            <a:pPr marL="0" indent="0">
              <a:buNone/>
            </a:pPr>
            <a:r>
              <a:rPr lang="en-US" sz="1050" dirty="0">
                <a:solidFill>
                  <a:srgbClr val="5A7190"/>
                </a:solidFill>
                <a:latin typeface="Calibri" pitchFamily="34" charset="0"/>
                <a:ea typeface="Calibri" pitchFamily="34" charset="-122"/>
                <a:cs typeface="Calibri" pitchFamily="34" charset="-120"/>
              </a:rPr>
              <a:t>100% web-based. Works on any device, any browser — Chrome, Firefox, Safari, Edge.</a:t>
            </a:r>
            <a:endParaRPr lang="en-US" sz="1050" dirty="0"/>
          </a:p>
        </p:txBody>
      </p:sp>
      <p:sp>
        <p:nvSpPr>
          <p:cNvPr id="10" name="Shape 7"/>
          <p:cNvSpPr/>
          <p:nvPr/>
        </p:nvSpPr>
        <p:spPr>
          <a:xfrm>
            <a:off x="3182112" y="1234440"/>
            <a:ext cx="2697480" cy="1691640"/>
          </a:xfrm>
          <a:prstGeom prst="roundRect">
            <a:avLst>
              <a:gd name="adj" fmla="val 648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1" name="Shape 8"/>
          <p:cNvSpPr/>
          <p:nvPr/>
        </p:nvSpPr>
        <p:spPr>
          <a:xfrm>
            <a:off x="3364992" y="1435608"/>
            <a:ext cx="502920" cy="502920"/>
          </a:xfrm>
          <a:prstGeom prst="ellipse">
            <a:avLst/>
          </a:prstGeom>
          <a:solidFill>
            <a:srgbClr val="0A2240"/>
          </a:solidFill>
          <a:ln/>
        </p:spPr>
      </p:sp>
      <p:pic>
        <p:nvPicPr>
          <p:cNvPr id="12" name="Image 1" descr="preencoded.png"/>
          <p:cNvPicPr>
            <a:picLocks noChangeAspect="1"/>
          </p:cNvPicPr>
          <p:nvPr/>
        </p:nvPicPr>
        <p:blipFill>
          <a:blip r:embed="rId5"/>
          <a:stretch>
            <a:fillRect/>
          </a:stretch>
        </p:blipFill>
        <p:spPr>
          <a:xfrm>
            <a:off x="3410712" y="1481328"/>
            <a:ext cx="402336" cy="402336"/>
          </a:xfrm>
          <a:prstGeom prst="rect">
            <a:avLst/>
          </a:prstGeom>
          <a:ln>
            <a:noFill/>
          </a:ln>
        </p:spPr>
      </p:pic>
      <p:sp>
        <p:nvSpPr>
          <p:cNvPr id="13" name="Text 9"/>
          <p:cNvSpPr/>
          <p:nvPr/>
        </p:nvSpPr>
        <p:spPr>
          <a:xfrm>
            <a:off x="3959352" y="1399032"/>
            <a:ext cx="1828800" cy="36576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8-Step Process</a:t>
            </a:r>
            <a:endParaRPr lang="en-US" sz="1200" dirty="0"/>
          </a:p>
        </p:txBody>
      </p:sp>
      <p:sp>
        <p:nvSpPr>
          <p:cNvPr id="14" name="Text 10"/>
          <p:cNvSpPr/>
          <p:nvPr/>
        </p:nvSpPr>
        <p:spPr>
          <a:xfrm>
            <a:off x="3346704" y="1874520"/>
            <a:ext cx="2423160" cy="914400"/>
          </a:xfrm>
          <a:prstGeom prst="rect">
            <a:avLst/>
          </a:prstGeom>
          <a:noFill/>
          <a:ln/>
        </p:spPr>
        <p:txBody>
          <a:bodyPr wrap="square" rtlCol="0" anchor="ctr"/>
          <a:lstStyle/>
          <a:p>
            <a:pPr marL="0" indent="0">
              <a:buNone/>
            </a:pPr>
            <a:r>
              <a:rPr lang="en-US" sz="1050" dirty="0">
                <a:solidFill>
                  <a:srgbClr val="5A7190"/>
                </a:solidFill>
                <a:latin typeface="Calibri" pitchFamily="34" charset="0"/>
                <a:ea typeface="Calibri" pitchFamily="34" charset="-122"/>
                <a:cs typeface="Calibri" pitchFamily="34" charset="-120"/>
              </a:rPr>
              <a:t>Guides applicants through eligibility, identity, education, essays &amp; consent in order.</a:t>
            </a:r>
            <a:endParaRPr lang="en-US" sz="1050" dirty="0"/>
          </a:p>
        </p:txBody>
      </p:sp>
      <p:sp>
        <p:nvSpPr>
          <p:cNvPr id="15" name="Shape 11"/>
          <p:cNvSpPr/>
          <p:nvPr/>
        </p:nvSpPr>
        <p:spPr>
          <a:xfrm>
            <a:off x="6108192" y="1234440"/>
            <a:ext cx="2697480" cy="1691640"/>
          </a:xfrm>
          <a:prstGeom prst="roundRect">
            <a:avLst>
              <a:gd name="adj" fmla="val 648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6" name="Shape 12"/>
          <p:cNvSpPr/>
          <p:nvPr/>
        </p:nvSpPr>
        <p:spPr>
          <a:xfrm>
            <a:off x="6291072" y="1435608"/>
            <a:ext cx="502920" cy="502920"/>
          </a:xfrm>
          <a:prstGeom prst="ellipse">
            <a:avLst/>
          </a:prstGeom>
          <a:solidFill>
            <a:srgbClr val="0A2240"/>
          </a:solidFill>
          <a:ln/>
        </p:spPr>
      </p:sp>
      <p:pic>
        <p:nvPicPr>
          <p:cNvPr id="17" name="Image 2" descr="preencoded.png"/>
          <p:cNvPicPr>
            <a:picLocks noChangeAspect="1"/>
          </p:cNvPicPr>
          <p:nvPr/>
        </p:nvPicPr>
        <p:blipFill>
          <a:blip r:embed="rId6"/>
          <a:stretch>
            <a:fillRect/>
          </a:stretch>
        </p:blipFill>
        <p:spPr>
          <a:xfrm>
            <a:off x="6336792" y="1481328"/>
            <a:ext cx="402336" cy="402336"/>
          </a:xfrm>
          <a:prstGeom prst="rect">
            <a:avLst/>
          </a:prstGeom>
          <a:ln>
            <a:noFill/>
          </a:ln>
        </p:spPr>
      </p:pic>
      <p:sp>
        <p:nvSpPr>
          <p:cNvPr id="18" name="Text 13"/>
          <p:cNvSpPr/>
          <p:nvPr/>
        </p:nvSpPr>
        <p:spPr>
          <a:xfrm>
            <a:off x="6885432" y="1399032"/>
            <a:ext cx="1828800" cy="36576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Smart Validation</a:t>
            </a:r>
            <a:endParaRPr lang="en-US" sz="1200" dirty="0"/>
          </a:p>
        </p:txBody>
      </p:sp>
      <p:sp>
        <p:nvSpPr>
          <p:cNvPr id="19" name="Text 14"/>
          <p:cNvSpPr/>
          <p:nvPr/>
        </p:nvSpPr>
        <p:spPr>
          <a:xfrm>
            <a:off x="6272784" y="1874520"/>
            <a:ext cx="2423160" cy="914400"/>
          </a:xfrm>
          <a:prstGeom prst="rect">
            <a:avLst/>
          </a:prstGeom>
          <a:noFill/>
          <a:ln/>
        </p:spPr>
        <p:txBody>
          <a:bodyPr wrap="square" rtlCol="0" anchor="ctr"/>
          <a:lstStyle/>
          <a:p>
            <a:pPr marL="0" indent="0">
              <a:buNone/>
            </a:pPr>
            <a:r>
              <a:rPr lang="en-US" sz="1050" dirty="0">
                <a:solidFill>
                  <a:srgbClr val="5A7190"/>
                </a:solidFill>
                <a:latin typeface="Calibri" pitchFamily="34" charset="0"/>
                <a:ea typeface="Calibri" pitchFamily="34" charset="-122"/>
                <a:cs typeface="Calibri" pitchFamily="34" charset="-120"/>
              </a:rPr>
              <a:t>Auto-checks eligibility, duplicate applications, age limits, and phone format.</a:t>
            </a:r>
            <a:endParaRPr lang="en-US" sz="1050" dirty="0"/>
          </a:p>
        </p:txBody>
      </p:sp>
      <p:sp>
        <p:nvSpPr>
          <p:cNvPr id="20" name="Shape 15"/>
          <p:cNvSpPr/>
          <p:nvPr/>
        </p:nvSpPr>
        <p:spPr>
          <a:xfrm>
            <a:off x="256032" y="3108960"/>
            <a:ext cx="2697480" cy="1691640"/>
          </a:xfrm>
          <a:prstGeom prst="roundRect">
            <a:avLst>
              <a:gd name="adj" fmla="val 648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21" name="Shape 16"/>
          <p:cNvSpPr/>
          <p:nvPr/>
        </p:nvSpPr>
        <p:spPr>
          <a:xfrm>
            <a:off x="438912" y="3310128"/>
            <a:ext cx="502920" cy="502920"/>
          </a:xfrm>
          <a:prstGeom prst="ellipse">
            <a:avLst/>
          </a:prstGeom>
          <a:solidFill>
            <a:srgbClr val="0A2240"/>
          </a:solidFill>
          <a:ln/>
        </p:spPr>
      </p:sp>
      <p:pic>
        <p:nvPicPr>
          <p:cNvPr id="22" name="Image 3" descr="preencoded.png"/>
          <p:cNvPicPr>
            <a:picLocks noChangeAspect="1"/>
          </p:cNvPicPr>
          <p:nvPr/>
        </p:nvPicPr>
        <p:blipFill>
          <a:blip r:embed="rId7"/>
          <a:stretch>
            <a:fillRect/>
          </a:stretch>
        </p:blipFill>
        <p:spPr>
          <a:xfrm>
            <a:off x="484632" y="3355848"/>
            <a:ext cx="402336" cy="402336"/>
          </a:xfrm>
          <a:prstGeom prst="rect">
            <a:avLst/>
          </a:prstGeom>
          <a:ln>
            <a:noFill/>
          </a:ln>
        </p:spPr>
      </p:pic>
      <p:sp>
        <p:nvSpPr>
          <p:cNvPr id="23" name="Text 17"/>
          <p:cNvSpPr/>
          <p:nvPr/>
        </p:nvSpPr>
        <p:spPr>
          <a:xfrm>
            <a:off x="1033272" y="3273552"/>
            <a:ext cx="1828800" cy="36576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OTP Verification</a:t>
            </a:r>
            <a:endParaRPr lang="en-US" sz="1200" dirty="0"/>
          </a:p>
        </p:txBody>
      </p:sp>
      <p:sp>
        <p:nvSpPr>
          <p:cNvPr id="24" name="Text 18"/>
          <p:cNvSpPr/>
          <p:nvPr/>
        </p:nvSpPr>
        <p:spPr>
          <a:xfrm>
            <a:off x="420624" y="3749040"/>
            <a:ext cx="2423160" cy="914400"/>
          </a:xfrm>
          <a:prstGeom prst="rect">
            <a:avLst/>
          </a:prstGeom>
          <a:noFill/>
          <a:ln/>
        </p:spPr>
        <p:txBody>
          <a:bodyPr wrap="square" rtlCol="0" anchor="ctr"/>
          <a:lstStyle/>
          <a:p>
            <a:pPr marL="0" indent="0">
              <a:buNone/>
            </a:pPr>
            <a:r>
              <a:rPr lang="en-US" sz="1050" dirty="0">
                <a:solidFill>
                  <a:srgbClr val="5A7190"/>
                </a:solidFill>
                <a:latin typeface="Calibri" pitchFamily="34" charset="0"/>
                <a:ea typeface="Calibri" pitchFamily="34" charset="-122"/>
                <a:cs typeface="Calibri" pitchFamily="34" charset="-120"/>
              </a:rPr>
              <a:t>A 6-digit code is sent to the applicant's email to confirm identity before fetching their profile.</a:t>
            </a:r>
            <a:endParaRPr lang="en-US" sz="1050" dirty="0"/>
          </a:p>
        </p:txBody>
      </p:sp>
      <p:sp>
        <p:nvSpPr>
          <p:cNvPr id="25" name="Shape 19"/>
          <p:cNvSpPr/>
          <p:nvPr/>
        </p:nvSpPr>
        <p:spPr>
          <a:xfrm>
            <a:off x="3182112" y="3108960"/>
            <a:ext cx="2697480" cy="1691640"/>
          </a:xfrm>
          <a:prstGeom prst="roundRect">
            <a:avLst>
              <a:gd name="adj" fmla="val 648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26" name="Shape 20"/>
          <p:cNvSpPr/>
          <p:nvPr/>
        </p:nvSpPr>
        <p:spPr>
          <a:xfrm>
            <a:off x="3364992" y="3310128"/>
            <a:ext cx="502920" cy="502920"/>
          </a:xfrm>
          <a:prstGeom prst="ellipse">
            <a:avLst/>
          </a:prstGeom>
          <a:solidFill>
            <a:srgbClr val="0A2240"/>
          </a:solidFill>
          <a:ln/>
        </p:spPr>
      </p:sp>
      <p:pic>
        <p:nvPicPr>
          <p:cNvPr id="27" name="Image 4" descr="preencoded.png"/>
          <p:cNvPicPr>
            <a:picLocks noChangeAspect="1"/>
          </p:cNvPicPr>
          <p:nvPr/>
        </p:nvPicPr>
        <p:blipFill>
          <a:blip r:embed="rId8"/>
          <a:stretch>
            <a:fillRect/>
          </a:stretch>
        </p:blipFill>
        <p:spPr>
          <a:xfrm>
            <a:off x="3410712" y="3355848"/>
            <a:ext cx="402336" cy="402336"/>
          </a:xfrm>
          <a:prstGeom prst="rect">
            <a:avLst/>
          </a:prstGeom>
          <a:ln>
            <a:noFill/>
          </a:ln>
        </p:spPr>
      </p:pic>
      <p:sp>
        <p:nvSpPr>
          <p:cNvPr id="28" name="Text 21"/>
          <p:cNvSpPr/>
          <p:nvPr/>
        </p:nvSpPr>
        <p:spPr>
          <a:xfrm>
            <a:off x="3959352" y="3273552"/>
            <a:ext cx="1828800" cy="36576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AI Essay Detection</a:t>
            </a:r>
            <a:endParaRPr lang="en-US" sz="1200" dirty="0"/>
          </a:p>
        </p:txBody>
      </p:sp>
      <p:sp>
        <p:nvSpPr>
          <p:cNvPr id="29" name="Text 22"/>
          <p:cNvSpPr/>
          <p:nvPr/>
        </p:nvSpPr>
        <p:spPr>
          <a:xfrm>
            <a:off x="3346704" y="3749040"/>
            <a:ext cx="2423160" cy="914400"/>
          </a:xfrm>
          <a:prstGeom prst="rect">
            <a:avLst/>
          </a:prstGeom>
          <a:noFill/>
          <a:ln/>
        </p:spPr>
        <p:txBody>
          <a:bodyPr wrap="square" rtlCol="0" anchor="ctr"/>
          <a:lstStyle/>
          <a:p>
            <a:pPr marL="0" indent="0">
              <a:buNone/>
            </a:pPr>
            <a:r>
              <a:rPr lang="en-US" sz="1050" dirty="0">
                <a:solidFill>
                  <a:srgbClr val="5A7190"/>
                </a:solidFill>
                <a:latin typeface="Calibri" pitchFamily="34" charset="0"/>
                <a:ea typeface="Calibri" pitchFamily="34" charset="-122"/>
                <a:cs typeface="Calibri" pitchFamily="34" charset="-120"/>
              </a:rPr>
              <a:t>Real-time scan of essays. Flags AI-generated phrases. Soft warning lets applicant rewrite.</a:t>
            </a:r>
            <a:endParaRPr lang="en-US" sz="1050" dirty="0"/>
          </a:p>
        </p:txBody>
      </p:sp>
      <p:sp>
        <p:nvSpPr>
          <p:cNvPr id="30" name="Shape 23"/>
          <p:cNvSpPr/>
          <p:nvPr/>
        </p:nvSpPr>
        <p:spPr>
          <a:xfrm>
            <a:off x="6108192" y="3108960"/>
            <a:ext cx="2697480" cy="1691640"/>
          </a:xfrm>
          <a:prstGeom prst="roundRect">
            <a:avLst>
              <a:gd name="adj" fmla="val 648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31" name="Shape 24"/>
          <p:cNvSpPr/>
          <p:nvPr/>
        </p:nvSpPr>
        <p:spPr>
          <a:xfrm>
            <a:off x="6291072" y="3310128"/>
            <a:ext cx="502920" cy="502920"/>
          </a:xfrm>
          <a:prstGeom prst="ellipse">
            <a:avLst/>
          </a:prstGeom>
          <a:solidFill>
            <a:srgbClr val="0A2240"/>
          </a:solidFill>
          <a:ln/>
        </p:spPr>
      </p:sp>
      <p:pic>
        <p:nvPicPr>
          <p:cNvPr id="32" name="Image 5" descr="preencoded.png"/>
          <p:cNvPicPr>
            <a:picLocks noChangeAspect="1"/>
          </p:cNvPicPr>
          <p:nvPr/>
        </p:nvPicPr>
        <p:blipFill>
          <a:blip r:embed="rId9"/>
          <a:stretch>
            <a:fillRect/>
          </a:stretch>
        </p:blipFill>
        <p:spPr>
          <a:xfrm>
            <a:off x="6336792" y="3355848"/>
            <a:ext cx="402336" cy="402336"/>
          </a:xfrm>
          <a:prstGeom prst="rect">
            <a:avLst/>
          </a:prstGeom>
          <a:ln>
            <a:noFill/>
          </a:ln>
        </p:spPr>
      </p:pic>
      <p:sp>
        <p:nvSpPr>
          <p:cNvPr id="33" name="Text 25"/>
          <p:cNvSpPr/>
          <p:nvPr/>
        </p:nvSpPr>
        <p:spPr>
          <a:xfrm>
            <a:off x="6885432" y="3273552"/>
            <a:ext cx="1828800" cy="36576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Auto Confirmation</a:t>
            </a:r>
            <a:endParaRPr lang="en-US" sz="1200" dirty="0"/>
          </a:p>
        </p:txBody>
      </p:sp>
      <p:sp>
        <p:nvSpPr>
          <p:cNvPr id="34" name="Text 26"/>
          <p:cNvSpPr/>
          <p:nvPr/>
        </p:nvSpPr>
        <p:spPr>
          <a:xfrm>
            <a:off x="6272784" y="3749040"/>
            <a:ext cx="2423160" cy="914400"/>
          </a:xfrm>
          <a:prstGeom prst="rect">
            <a:avLst/>
          </a:prstGeom>
          <a:noFill/>
          <a:ln/>
        </p:spPr>
        <p:txBody>
          <a:bodyPr wrap="square" rtlCol="0" anchor="ctr"/>
          <a:lstStyle/>
          <a:p>
            <a:pPr marL="0" indent="0">
              <a:buNone/>
            </a:pPr>
            <a:r>
              <a:rPr lang="en-US" sz="1050" dirty="0">
                <a:solidFill>
                  <a:srgbClr val="5A7190"/>
                </a:solidFill>
                <a:latin typeface="Calibri" pitchFamily="34" charset="0"/>
                <a:ea typeface="Calibri" pitchFamily="34" charset="-122"/>
                <a:cs typeface="Calibri" pitchFamily="34" charset="-120"/>
              </a:rPr>
              <a:t>Application ID + portal password sent instantly by email upon successful submission.</a:t>
            </a:r>
            <a:endParaRPr lang="en-US" sz="1050" dirty="0"/>
          </a:p>
        </p:txBody>
      </p:sp>
      <p:sp>
        <p:nvSpPr>
          <p:cNvPr id="35" name="Text 27"/>
          <p:cNvSpPr/>
          <p:nvPr/>
        </p:nvSpPr>
        <p:spPr>
          <a:xfrm>
            <a:off x="-217854" y="4857400"/>
            <a:ext cx="8631936" cy="274320"/>
          </a:xfrm>
          <a:prstGeom prst="rect">
            <a:avLst/>
          </a:prstGeom>
          <a:noFill/>
          <a:ln/>
        </p:spPr>
        <p:txBody>
          <a:bodyPr wrap="square" rtlCol="0" anchor="ctr"/>
          <a:lstStyle/>
          <a:p>
            <a:pPr algn="ctr"/>
            <a:r>
              <a:rPr lang="en-US" sz="1200" b="1" dirty="0">
                <a:solidFill>
                  <a:srgbClr val="1A5FAD"/>
                </a:solidFill>
                <a:latin typeface="Calibri" pitchFamily="34" charset="0"/>
                <a:ea typeface="Calibri" pitchFamily="34" charset="-122"/>
                <a:cs typeface="Calibri" pitchFamily="34" charset="-120"/>
              </a:rPr>
              <a:t>Portal URL:  https://admission.jwl.global/</a:t>
            </a:r>
            <a:endParaRPr lang="en-US" sz="120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8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The 8-Step Application Roadmap</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Every applicant must complete all steps in order</a:t>
            </a:r>
            <a:endParaRPr lang="en-US" sz="1200" dirty="0"/>
          </a:p>
        </p:txBody>
      </p:sp>
      <p:sp>
        <p:nvSpPr>
          <p:cNvPr id="5" name="Shape 3"/>
          <p:cNvSpPr/>
          <p:nvPr/>
        </p:nvSpPr>
        <p:spPr>
          <a:xfrm>
            <a:off x="256032" y="1234440"/>
            <a:ext cx="1938528"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256032" y="1234440"/>
            <a:ext cx="1938528" cy="502920"/>
          </a:xfrm>
          <a:prstGeom prst="roundRect">
            <a:avLst>
              <a:gd name="adj" fmla="val 21818"/>
            </a:avLst>
          </a:prstGeom>
          <a:solidFill>
            <a:srgbClr val="028090"/>
          </a:solidFill>
          <a:ln/>
        </p:spPr>
      </p:sp>
      <p:sp>
        <p:nvSpPr>
          <p:cNvPr id="7" name="Shape 5"/>
          <p:cNvSpPr/>
          <p:nvPr/>
        </p:nvSpPr>
        <p:spPr>
          <a:xfrm>
            <a:off x="329184" y="1280160"/>
            <a:ext cx="502920" cy="502920"/>
          </a:xfrm>
          <a:prstGeom prst="ellipse">
            <a:avLst/>
          </a:prstGeom>
          <a:solidFill>
            <a:srgbClr val="F0A500"/>
          </a:solidFill>
          <a:ln/>
        </p:spPr>
      </p:sp>
      <p:sp>
        <p:nvSpPr>
          <p:cNvPr id="8" name="Text 6"/>
          <p:cNvSpPr/>
          <p:nvPr/>
        </p:nvSpPr>
        <p:spPr>
          <a:xfrm>
            <a:off x="329184" y="131673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1</a:t>
            </a:r>
            <a:endParaRPr lang="en-US" sz="1600" dirty="0"/>
          </a:p>
        </p:txBody>
      </p:sp>
      <p:pic>
        <p:nvPicPr>
          <p:cNvPr id="9" name="Image 0" descr="preencoded.png"/>
          <p:cNvPicPr>
            <a:picLocks noChangeAspect="1"/>
          </p:cNvPicPr>
          <p:nvPr/>
        </p:nvPicPr>
        <p:blipFill>
          <a:blip r:embed="rId4"/>
          <a:stretch>
            <a:fillRect/>
          </a:stretch>
        </p:blipFill>
        <p:spPr>
          <a:xfrm>
            <a:off x="914400" y="1325880"/>
            <a:ext cx="347472" cy="347472"/>
          </a:xfrm>
          <a:prstGeom prst="rect">
            <a:avLst/>
          </a:prstGeom>
          <a:ln>
            <a:noFill/>
          </a:ln>
        </p:spPr>
      </p:pic>
      <p:sp>
        <p:nvSpPr>
          <p:cNvPr id="10" name="Text 7"/>
          <p:cNvSpPr/>
          <p:nvPr/>
        </p:nvSpPr>
        <p:spPr>
          <a:xfrm>
            <a:off x="347472" y="1801368"/>
            <a:ext cx="1783080" cy="411480"/>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Eligibility Check</a:t>
            </a:r>
            <a:endParaRPr lang="en-US" sz="1100" dirty="0"/>
          </a:p>
        </p:txBody>
      </p:sp>
      <p:sp>
        <p:nvSpPr>
          <p:cNvPr id="11" name="Text 8"/>
          <p:cNvSpPr/>
          <p:nvPr/>
        </p:nvSpPr>
        <p:spPr>
          <a:xfrm>
            <a:off x="347472" y="2240280"/>
            <a:ext cx="1783080" cy="640080"/>
          </a:xfrm>
          <a:prstGeom prst="rect">
            <a:avLst/>
          </a:prstGeom>
          <a:noFill/>
          <a:ln/>
        </p:spPr>
        <p:txBody>
          <a:bodyPr wrap="square" rtlCol="0" anchor="ctr"/>
          <a:lstStyle/>
          <a:p>
            <a:pPr marL="0" indent="0">
              <a:buNone/>
            </a:pPr>
            <a:r>
              <a:rPr lang="en-US" sz="950" dirty="0">
                <a:solidFill>
                  <a:srgbClr val="5A7190"/>
                </a:solidFill>
                <a:latin typeface="Calibri" pitchFamily="34" charset="0"/>
                <a:ea typeface="Calibri" pitchFamily="34" charset="-122"/>
                <a:cs typeface="Calibri" pitchFamily="34" charset="-120"/>
              </a:rPr>
              <a:t>Verify JWL history &amp; prior program</a:t>
            </a:r>
            <a:endParaRPr lang="en-US" sz="950" dirty="0"/>
          </a:p>
        </p:txBody>
      </p:sp>
      <p:sp>
        <p:nvSpPr>
          <p:cNvPr id="12" name="Shape 9"/>
          <p:cNvSpPr/>
          <p:nvPr/>
        </p:nvSpPr>
        <p:spPr>
          <a:xfrm>
            <a:off x="2194560" y="1920240"/>
            <a:ext cx="201168" cy="54864"/>
          </a:xfrm>
          <a:prstGeom prst="rect">
            <a:avLst/>
          </a:prstGeom>
          <a:solidFill>
            <a:srgbClr val="F0A500"/>
          </a:solidFill>
          <a:ln/>
        </p:spPr>
      </p:sp>
      <p:sp>
        <p:nvSpPr>
          <p:cNvPr id="13" name="Shape 10"/>
          <p:cNvSpPr/>
          <p:nvPr/>
        </p:nvSpPr>
        <p:spPr>
          <a:xfrm>
            <a:off x="2432304" y="1234440"/>
            <a:ext cx="1938528"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4" name="Shape 11"/>
          <p:cNvSpPr/>
          <p:nvPr/>
        </p:nvSpPr>
        <p:spPr>
          <a:xfrm>
            <a:off x="2432304" y="1234440"/>
            <a:ext cx="1938528" cy="502920"/>
          </a:xfrm>
          <a:prstGeom prst="roundRect">
            <a:avLst>
              <a:gd name="adj" fmla="val 21818"/>
            </a:avLst>
          </a:prstGeom>
          <a:solidFill>
            <a:srgbClr val="1A5FAD"/>
          </a:solidFill>
          <a:ln/>
        </p:spPr>
      </p:sp>
      <p:sp>
        <p:nvSpPr>
          <p:cNvPr id="15" name="Shape 12"/>
          <p:cNvSpPr/>
          <p:nvPr/>
        </p:nvSpPr>
        <p:spPr>
          <a:xfrm>
            <a:off x="2505456" y="1280160"/>
            <a:ext cx="502920" cy="502920"/>
          </a:xfrm>
          <a:prstGeom prst="ellipse">
            <a:avLst/>
          </a:prstGeom>
          <a:solidFill>
            <a:srgbClr val="F0A500"/>
          </a:solidFill>
          <a:ln/>
        </p:spPr>
      </p:sp>
      <p:sp>
        <p:nvSpPr>
          <p:cNvPr id="16" name="Text 13"/>
          <p:cNvSpPr/>
          <p:nvPr/>
        </p:nvSpPr>
        <p:spPr>
          <a:xfrm>
            <a:off x="2505456" y="131673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2</a:t>
            </a:r>
            <a:endParaRPr lang="en-US" sz="1600" dirty="0"/>
          </a:p>
        </p:txBody>
      </p:sp>
      <p:pic>
        <p:nvPicPr>
          <p:cNvPr id="17" name="Image 1" descr="preencoded.png"/>
          <p:cNvPicPr>
            <a:picLocks noChangeAspect="1"/>
          </p:cNvPicPr>
          <p:nvPr/>
        </p:nvPicPr>
        <p:blipFill>
          <a:blip r:embed="rId5"/>
          <a:stretch>
            <a:fillRect/>
          </a:stretch>
        </p:blipFill>
        <p:spPr>
          <a:xfrm>
            <a:off x="3090672" y="1325880"/>
            <a:ext cx="347472" cy="347472"/>
          </a:xfrm>
          <a:prstGeom prst="rect">
            <a:avLst/>
          </a:prstGeom>
          <a:ln>
            <a:noFill/>
          </a:ln>
        </p:spPr>
      </p:pic>
      <p:sp>
        <p:nvSpPr>
          <p:cNvPr id="18" name="Text 14"/>
          <p:cNvSpPr/>
          <p:nvPr/>
        </p:nvSpPr>
        <p:spPr>
          <a:xfrm>
            <a:off x="2523744" y="1801368"/>
            <a:ext cx="1783080" cy="411480"/>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Identity Verification</a:t>
            </a:r>
            <a:endParaRPr lang="en-US" sz="1100" dirty="0"/>
          </a:p>
        </p:txBody>
      </p:sp>
      <p:sp>
        <p:nvSpPr>
          <p:cNvPr id="19" name="Text 15"/>
          <p:cNvSpPr/>
          <p:nvPr/>
        </p:nvSpPr>
        <p:spPr>
          <a:xfrm>
            <a:off x="2523744" y="2240280"/>
            <a:ext cx="1783080" cy="640080"/>
          </a:xfrm>
          <a:prstGeom prst="rect">
            <a:avLst/>
          </a:prstGeom>
          <a:noFill/>
          <a:ln/>
        </p:spPr>
        <p:txBody>
          <a:bodyPr wrap="square" rtlCol="0" anchor="ctr"/>
          <a:lstStyle/>
          <a:p>
            <a:pPr marL="0" indent="0">
              <a:buNone/>
            </a:pPr>
            <a:r>
              <a:rPr lang="en-US" sz="950" dirty="0">
                <a:solidFill>
                  <a:srgbClr val="5A7190"/>
                </a:solidFill>
                <a:latin typeface="Calibri" pitchFamily="34" charset="0"/>
                <a:ea typeface="Calibri" pitchFamily="34" charset="-122"/>
                <a:cs typeface="Calibri" pitchFamily="34" charset="-120"/>
              </a:rPr>
              <a:t>OTP email + JWL API profile fetch</a:t>
            </a:r>
            <a:endParaRPr lang="en-US" sz="950" dirty="0"/>
          </a:p>
        </p:txBody>
      </p:sp>
      <p:sp>
        <p:nvSpPr>
          <p:cNvPr id="20" name="Shape 16"/>
          <p:cNvSpPr/>
          <p:nvPr/>
        </p:nvSpPr>
        <p:spPr>
          <a:xfrm>
            <a:off x="4370832" y="1920240"/>
            <a:ext cx="201168" cy="54864"/>
          </a:xfrm>
          <a:prstGeom prst="rect">
            <a:avLst/>
          </a:prstGeom>
          <a:solidFill>
            <a:srgbClr val="F0A500"/>
          </a:solidFill>
          <a:ln/>
        </p:spPr>
      </p:sp>
      <p:sp>
        <p:nvSpPr>
          <p:cNvPr id="21" name="Shape 17"/>
          <p:cNvSpPr/>
          <p:nvPr/>
        </p:nvSpPr>
        <p:spPr>
          <a:xfrm>
            <a:off x="4608576" y="1234440"/>
            <a:ext cx="1938528"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22" name="Shape 18"/>
          <p:cNvSpPr/>
          <p:nvPr/>
        </p:nvSpPr>
        <p:spPr>
          <a:xfrm>
            <a:off x="4608576" y="1234440"/>
            <a:ext cx="1938528" cy="502920"/>
          </a:xfrm>
          <a:prstGeom prst="roundRect">
            <a:avLst>
              <a:gd name="adj" fmla="val 21818"/>
            </a:avLst>
          </a:prstGeom>
          <a:solidFill>
            <a:srgbClr val="0A2240"/>
          </a:solidFill>
          <a:ln/>
        </p:spPr>
      </p:sp>
      <p:sp>
        <p:nvSpPr>
          <p:cNvPr id="23" name="Shape 19"/>
          <p:cNvSpPr/>
          <p:nvPr/>
        </p:nvSpPr>
        <p:spPr>
          <a:xfrm>
            <a:off x="4681728" y="1280160"/>
            <a:ext cx="502920" cy="502920"/>
          </a:xfrm>
          <a:prstGeom prst="ellipse">
            <a:avLst/>
          </a:prstGeom>
          <a:solidFill>
            <a:srgbClr val="F0A500"/>
          </a:solidFill>
          <a:ln/>
        </p:spPr>
      </p:sp>
      <p:sp>
        <p:nvSpPr>
          <p:cNvPr id="24" name="Text 20"/>
          <p:cNvSpPr/>
          <p:nvPr/>
        </p:nvSpPr>
        <p:spPr>
          <a:xfrm>
            <a:off x="4681728" y="131673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3</a:t>
            </a:r>
            <a:endParaRPr lang="en-US" sz="1600" dirty="0"/>
          </a:p>
        </p:txBody>
      </p:sp>
      <p:pic>
        <p:nvPicPr>
          <p:cNvPr id="25" name="Image 2" descr="preencoded.png"/>
          <p:cNvPicPr>
            <a:picLocks noChangeAspect="1"/>
          </p:cNvPicPr>
          <p:nvPr/>
        </p:nvPicPr>
        <p:blipFill>
          <a:blip r:embed="rId6"/>
          <a:stretch>
            <a:fillRect/>
          </a:stretch>
        </p:blipFill>
        <p:spPr>
          <a:xfrm>
            <a:off x="5266944" y="1325880"/>
            <a:ext cx="347472" cy="347472"/>
          </a:xfrm>
          <a:prstGeom prst="rect">
            <a:avLst/>
          </a:prstGeom>
          <a:ln>
            <a:noFill/>
          </a:ln>
        </p:spPr>
      </p:pic>
      <p:sp>
        <p:nvSpPr>
          <p:cNvPr id="26" name="Text 21"/>
          <p:cNvSpPr/>
          <p:nvPr/>
        </p:nvSpPr>
        <p:spPr>
          <a:xfrm>
            <a:off x="4700016" y="1801368"/>
            <a:ext cx="1783080" cy="411480"/>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Personal Details</a:t>
            </a:r>
            <a:endParaRPr lang="en-US" sz="1100" dirty="0"/>
          </a:p>
        </p:txBody>
      </p:sp>
      <p:sp>
        <p:nvSpPr>
          <p:cNvPr id="27" name="Text 22"/>
          <p:cNvSpPr/>
          <p:nvPr/>
        </p:nvSpPr>
        <p:spPr>
          <a:xfrm>
            <a:off x="4700016" y="2240280"/>
            <a:ext cx="1783080" cy="640080"/>
          </a:xfrm>
          <a:prstGeom prst="rect">
            <a:avLst/>
          </a:prstGeom>
          <a:noFill/>
          <a:ln/>
        </p:spPr>
        <p:txBody>
          <a:bodyPr wrap="square" rtlCol="0" anchor="ctr"/>
          <a:lstStyle/>
          <a:p>
            <a:pPr marL="0" indent="0">
              <a:buNone/>
            </a:pPr>
            <a:r>
              <a:rPr lang="en-US" sz="950" dirty="0">
                <a:solidFill>
                  <a:srgbClr val="5A7190"/>
                </a:solidFill>
                <a:latin typeface="Calibri" pitchFamily="34" charset="0"/>
                <a:ea typeface="Calibri" pitchFamily="34" charset="-122"/>
                <a:cs typeface="Calibri" pitchFamily="34" charset="-120"/>
              </a:rPr>
              <a:t>Name, DOB, email, phone</a:t>
            </a:r>
            <a:endParaRPr lang="en-US" sz="950" dirty="0"/>
          </a:p>
        </p:txBody>
      </p:sp>
      <p:sp>
        <p:nvSpPr>
          <p:cNvPr id="28" name="Shape 23"/>
          <p:cNvSpPr/>
          <p:nvPr/>
        </p:nvSpPr>
        <p:spPr>
          <a:xfrm>
            <a:off x="6547104" y="1920240"/>
            <a:ext cx="201168" cy="54864"/>
          </a:xfrm>
          <a:prstGeom prst="rect">
            <a:avLst/>
          </a:prstGeom>
          <a:solidFill>
            <a:srgbClr val="F0A500"/>
          </a:solidFill>
          <a:ln/>
        </p:spPr>
      </p:sp>
      <p:sp>
        <p:nvSpPr>
          <p:cNvPr id="29" name="Shape 24"/>
          <p:cNvSpPr/>
          <p:nvPr/>
        </p:nvSpPr>
        <p:spPr>
          <a:xfrm>
            <a:off x="6784848" y="1234440"/>
            <a:ext cx="1938528"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30" name="Shape 25"/>
          <p:cNvSpPr/>
          <p:nvPr/>
        </p:nvSpPr>
        <p:spPr>
          <a:xfrm>
            <a:off x="6784848" y="1234440"/>
            <a:ext cx="1938528" cy="502920"/>
          </a:xfrm>
          <a:prstGeom prst="roundRect">
            <a:avLst>
              <a:gd name="adj" fmla="val 21818"/>
            </a:avLst>
          </a:prstGeom>
          <a:solidFill>
            <a:srgbClr val="028090"/>
          </a:solidFill>
          <a:ln/>
        </p:spPr>
      </p:sp>
      <p:sp>
        <p:nvSpPr>
          <p:cNvPr id="31" name="Shape 26"/>
          <p:cNvSpPr/>
          <p:nvPr/>
        </p:nvSpPr>
        <p:spPr>
          <a:xfrm>
            <a:off x="6858000" y="1280160"/>
            <a:ext cx="502920" cy="502920"/>
          </a:xfrm>
          <a:prstGeom prst="ellipse">
            <a:avLst/>
          </a:prstGeom>
          <a:solidFill>
            <a:srgbClr val="F0A500"/>
          </a:solidFill>
          <a:ln/>
        </p:spPr>
      </p:sp>
      <p:sp>
        <p:nvSpPr>
          <p:cNvPr id="32" name="Text 27"/>
          <p:cNvSpPr/>
          <p:nvPr/>
        </p:nvSpPr>
        <p:spPr>
          <a:xfrm>
            <a:off x="6858000" y="131673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4</a:t>
            </a:r>
            <a:endParaRPr lang="en-US" sz="1600" dirty="0"/>
          </a:p>
        </p:txBody>
      </p:sp>
      <p:pic>
        <p:nvPicPr>
          <p:cNvPr id="33" name="Image 3" descr="preencoded.png"/>
          <p:cNvPicPr>
            <a:picLocks noChangeAspect="1"/>
          </p:cNvPicPr>
          <p:nvPr/>
        </p:nvPicPr>
        <p:blipFill>
          <a:blip r:embed="rId7"/>
          <a:stretch>
            <a:fillRect/>
          </a:stretch>
        </p:blipFill>
        <p:spPr>
          <a:xfrm>
            <a:off x="7443216" y="1325880"/>
            <a:ext cx="347472" cy="347472"/>
          </a:xfrm>
          <a:prstGeom prst="rect">
            <a:avLst/>
          </a:prstGeom>
          <a:ln>
            <a:noFill/>
          </a:ln>
        </p:spPr>
      </p:pic>
      <p:sp>
        <p:nvSpPr>
          <p:cNvPr id="34" name="Text 28"/>
          <p:cNvSpPr/>
          <p:nvPr/>
        </p:nvSpPr>
        <p:spPr>
          <a:xfrm>
            <a:off x="6876288" y="1801368"/>
            <a:ext cx="1783080" cy="411480"/>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Location &amp; Identity</a:t>
            </a:r>
            <a:endParaRPr lang="en-US" sz="1100" dirty="0"/>
          </a:p>
        </p:txBody>
      </p:sp>
      <p:sp>
        <p:nvSpPr>
          <p:cNvPr id="35" name="Text 29"/>
          <p:cNvSpPr/>
          <p:nvPr/>
        </p:nvSpPr>
        <p:spPr>
          <a:xfrm>
            <a:off x="6876288" y="2240280"/>
            <a:ext cx="1783080" cy="640080"/>
          </a:xfrm>
          <a:prstGeom prst="rect">
            <a:avLst/>
          </a:prstGeom>
          <a:noFill/>
          <a:ln/>
        </p:spPr>
        <p:txBody>
          <a:bodyPr wrap="square" rtlCol="0" anchor="ctr"/>
          <a:lstStyle/>
          <a:p>
            <a:pPr marL="0" indent="0">
              <a:buNone/>
            </a:pPr>
            <a:r>
              <a:rPr lang="en-US" sz="950" dirty="0">
                <a:solidFill>
                  <a:srgbClr val="5A7190"/>
                </a:solidFill>
                <a:latin typeface="Calibri" pitchFamily="34" charset="0"/>
                <a:ea typeface="Calibri" pitchFamily="34" charset="-122"/>
                <a:cs typeface="Calibri" pitchFamily="34" charset="-120"/>
              </a:rPr>
              <a:t>Country → Learning Center → Residency</a:t>
            </a:r>
            <a:endParaRPr lang="en-US" sz="950" dirty="0"/>
          </a:p>
        </p:txBody>
      </p:sp>
      <p:sp>
        <p:nvSpPr>
          <p:cNvPr id="36" name="Shape 30"/>
          <p:cNvSpPr/>
          <p:nvPr/>
        </p:nvSpPr>
        <p:spPr>
          <a:xfrm>
            <a:off x="256032" y="3154680"/>
            <a:ext cx="1938528"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37" name="Shape 31"/>
          <p:cNvSpPr/>
          <p:nvPr/>
        </p:nvSpPr>
        <p:spPr>
          <a:xfrm>
            <a:off x="256032" y="3154680"/>
            <a:ext cx="1938528" cy="502920"/>
          </a:xfrm>
          <a:prstGeom prst="roundRect">
            <a:avLst>
              <a:gd name="adj" fmla="val 21818"/>
            </a:avLst>
          </a:prstGeom>
          <a:solidFill>
            <a:srgbClr val="1A5FAD"/>
          </a:solidFill>
          <a:ln/>
        </p:spPr>
      </p:sp>
      <p:sp>
        <p:nvSpPr>
          <p:cNvPr id="38" name="Shape 32"/>
          <p:cNvSpPr/>
          <p:nvPr/>
        </p:nvSpPr>
        <p:spPr>
          <a:xfrm>
            <a:off x="329184" y="3200400"/>
            <a:ext cx="502920" cy="502920"/>
          </a:xfrm>
          <a:prstGeom prst="ellipse">
            <a:avLst/>
          </a:prstGeom>
          <a:solidFill>
            <a:srgbClr val="F0A500"/>
          </a:solidFill>
          <a:ln/>
        </p:spPr>
      </p:sp>
      <p:sp>
        <p:nvSpPr>
          <p:cNvPr id="39" name="Text 33"/>
          <p:cNvSpPr/>
          <p:nvPr/>
        </p:nvSpPr>
        <p:spPr>
          <a:xfrm>
            <a:off x="329184" y="323697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5</a:t>
            </a:r>
            <a:endParaRPr lang="en-US" sz="1600" dirty="0"/>
          </a:p>
        </p:txBody>
      </p:sp>
      <p:pic>
        <p:nvPicPr>
          <p:cNvPr id="40" name="Image 4" descr="preencoded.png"/>
          <p:cNvPicPr>
            <a:picLocks noChangeAspect="1"/>
          </p:cNvPicPr>
          <p:nvPr/>
        </p:nvPicPr>
        <p:blipFill>
          <a:blip r:embed="rId8"/>
          <a:stretch>
            <a:fillRect/>
          </a:stretch>
        </p:blipFill>
        <p:spPr>
          <a:xfrm>
            <a:off x="914400" y="3246120"/>
            <a:ext cx="347472" cy="347472"/>
          </a:xfrm>
          <a:prstGeom prst="rect">
            <a:avLst/>
          </a:prstGeom>
          <a:ln>
            <a:noFill/>
          </a:ln>
        </p:spPr>
      </p:pic>
      <p:sp>
        <p:nvSpPr>
          <p:cNvPr id="41" name="Text 34"/>
          <p:cNvSpPr/>
          <p:nvPr/>
        </p:nvSpPr>
        <p:spPr>
          <a:xfrm>
            <a:off x="347472" y="3721608"/>
            <a:ext cx="1783080" cy="411480"/>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Education Background</a:t>
            </a:r>
            <a:endParaRPr lang="en-US" sz="1100" dirty="0"/>
          </a:p>
        </p:txBody>
      </p:sp>
      <p:sp>
        <p:nvSpPr>
          <p:cNvPr id="42" name="Text 35"/>
          <p:cNvSpPr/>
          <p:nvPr/>
        </p:nvSpPr>
        <p:spPr>
          <a:xfrm>
            <a:off x="347472" y="4160520"/>
            <a:ext cx="1783080" cy="640080"/>
          </a:xfrm>
          <a:prstGeom prst="rect">
            <a:avLst/>
          </a:prstGeom>
          <a:noFill/>
          <a:ln/>
        </p:spPr>
        <p:txBody>
          <a:bodyPr wrap="square" rtlCol="0" anchor="ctr"/>
          <a:lstStyle/>
          <a:p>
            <a:pPr marL="0" indent="0">
              <a:buNone/>
            </a:pPr>
            <a:r>
              <a:rPr lang="en-US" sz="950" dirty="0">
                <a:solidFill>
                  <a:srgbClr val="5A7190"/>
                </a:solidFill>
                <a:latin typeface="Calibri" pitchFamily="34" charset="0"/>
                <a:ea typeface="Calibri" pitchFamily="34" charset="-122"/>
                <a:cs typeface="Calibri" pitchFamily="34" charset="-120"/>
              </a:rPr>
              <a:t>School, degree, current enrollment</a:t>
            </a:r>
            <a:endParaRPr lang="en-US" sz="950" dirty="0"/>
          </a:p>
        </p:txBody>
      </p:sp>
      <p:sp>
        <p:nvSpPr>
          <p:cNvPr id="43" name="Shape 36"/>
          <p:cNvSpPr/>
          <p:nvPr/>
        </p:nvSpPr>
        <p:spPr>
          <a:xfrm>
            <a:off x="2194560" y="3840480"/>
            <a:ext cx="201168" cy="54864"/>
          </a:xfrm>
          <a:prstGeom prst="rect">
            <a:avLst/>
          </a:prstGeom>
          <a:solidFill>
            <a:srgbClr val="F0A500"/>
          </a:solidFill>
          <a:ln/>
        </p:spPr>
      </p:sp>
      <p:sp>
        <p:nvSpPr>
          <p:cNvPr id="44" name="Shape 37"/>
          <p:cNvSpPr/>
          <p:nvPr/>
        </p:nvSpPr>
        <p:spPr>
          <a:xfrm>
            <a:off x="2432304" y="3154680"/>
            <a:ext cx="1938528"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45" name="Shape 38"/>
          <p:cNvSpPr/>
          <p:nvPr/>
        </p:nvSpPr>
        <p:spPr>
          <a:xfrm>
            <a:off x="2432304" y="3154680"/>
            <a:ext cx="1938528" cy="502920"/>
          </a:xfrm>
          <a:prstGeom prst="roundRect">
            <a:avLst>
              <a:gd name="adj" fmla="val 21818"/>
            </a:avLst>
          </a:prstGeom>
          <a:solidFill>
            <a:srgbClr val="0A2240"/>
          </a:solidFill>
          <a:ln/>
        </p:spPr>
      </p:sp>
      <p:sp>
        <p:nvSpPr>
          <p:cNvPr id="46" name="Shape 39"/>
          <p:cNvSpPr/>
          <p:nvPr/>
        </p:nvSpPr>
        <p:spPr>
          <a:xfrm>
            <a:off x="2505456" y="3200400"/>
            <a:ext cx="502920" cy="502920"/>
          </a:xfrm>
          <a:prstGeom prst="ellipse">
            <a:avLst/>
          </a:prstGeom>
          <a:solidFill>
            <a:srgbClr val="F0A500"/>
          </a:solidFill>
          <a:ln/>
        </p:spPr>
      </p:sp>
      <p:sp>
        <p:nvSpPr>
          <p:cNvPr id="47" name="Text 40"/>
          <p:cNvSpPr/>
          <p:nvPr/>
        </p:nvSpPr>
        <p:spPr>
          <a:xfrm>
            <a:off x="2505456" y="323697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6</a:t>
            </a:r>
            <a:endParaRPr lang="en-US" sz="1600" dirty="0"/>
          </a:p>
        </p:txBody>
      </p:sp>
      <p:pic>
        <p:nvPicPr>
          <p:cNvPr id="48" name="Image 5" descr="preencoded.png"/>
          <p:cNvPicPr>
            <a:picLocks noChangeAspect="1"/>
          </p:cNvPicPr>
          <p:nvPr/>
        </p:nvPicPr>
        <p:blipFill>
          <a:blip r:embed="rId9"/>
          <a:stretch>
            <a:fillRect/>
          </a:stretch>
        </p:blipFill>
        <p:spPr>
          <a:xfrm>
            <a:off x="3090672" y="3246120"/>
            <a:ext cx="347472" cy="347472"/>
          </a:xfrm>
          <a:prstGeom prst="rect">
            <a:avLst/>
          </a:prstGeom>
          <a:ln>
            <a:noFill/>
          </a:ln>
        </p:spPr>
      </p:pic>
      <p:sp>
        <p:nvSpPr>
          <p:cNvPr id="49" name="Text 41"/>
          <p:cNvSpPr/>
          <p:nvPr/>
        </p:nvSpPr>
        <p:spPr>
          <a:xfrm>
            <a:off x="2523744" y="3721608"/>
            <a:ext cx="1783080" cy="411480"/>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Language Proficiency</a:t>
            </a:r>
            <a:endParaRPr lang="en-US" sz="1100" dirty="0"/>
          </a:p>
        </p:txBody>
      </p:sp>
      <p:sp>
        <p:nvSpPr>
          <p:cNvPr id="50" name="Text 42"/>
          <p:cNvSpPr/>
          <p:nvPr/>
        </p:nvSpPr>
        <p:spPr>
          <a:xfrm>
            <a:off x="2523744" y="4160520"/>
            <a:ext cx="1783080" cy="640080"/>
          </a:xfrm>
          <a:prstGeom prst="rect">
            <a:avLst/>
          </a:prstGeom>
          <a:noFill/>
          <a:ln/>
        </p:spPr>
        <p:txBody>
          <a:bodyPr wrap="square" rtlCol="0" anchor="ctr"/>
          <a:lstStyle/>
          <a:p>
            <a:pPr marL="0" indent="0">
              <a:buNone/>
            </a:pPr>
            <a:r>
              <a:rPr lang="en-US" sz="950" dirty="0">
                <a:solidFill>
                  <a:srgbClr val="5A7190"/>
                </a:solidFill>
                <a:latin typeface="Calibri" pitchFamily="34" charset="0"/>
                <a:ea typeface="Calibri" pitchFamily="34" charset="-122"/>
                <a:cs typeface="Calibri" pitchFamily="34" charset="-120"/>
              </a:rPr>
              <a:t>Native language &amp; English level</a:t>
            </a:r>
            <a:endParaRPr lang="en-US" sz="950" dirty="0"/>
          </a:p>
        </p:txBody>
      </p:sp>
      <p:sp>
        <p:nvSpPr>
          <p:cNvPr id="51" name="Shape 43"/>
          <p:cNvSpPr/>
          <p:nvPr/>
        </p:nvSpPr>
        <p:spPr>
          <a:xfrm>
            <a:off x="4370832" y="3840480"/>
            <a:ext cx="201168" cy="54864"/>
          </a:xfrm>
          <a:prstGeom prst="rect">
            <a:avLst/>
          </a:prstGeom>
          <a:solidFill>
            <a:srgbClr val="F0A500"/>
          </a:solidFill>
          <a:ln/>
        </p:spPr>
      </p:sp>
      <p:sp>
        <p:nvSpPr>
          <p:cNvPr id="52" name="Shape 44"/>
          <p:cNvSpPr/>
          <p:nvPr/>
        </p:nvSpPr>
        <p:spPr>
          <a:xfrm>
            <a:off x="4608576" y="3154680"/>
            <a:ext cx="1938528"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53" name="Shape 45"/>
          <p:cNvSpPr/>
          <p:nvPr/>
        </p:nvSpPr>
        <p:spPr>
          <a:xfrm>
            <a:off x="4608576" y="3154680"/>
            <a:ext cx="1938528" cy="502920"/>
          </a:xfrm>
          <a:prstGeom prst="roundRect">
            <a:avLst>
              <a:gd name="adj" fmla="val 21818"/>
            </a:avLst>
          </a:prstGeom>
          <a:solidFill>
            <a:srgbClr val="028090"/>
          </a:solidFill>
          <a:ln/>
        </p:spPr>
      </p:sp>
      <p:sp>
        <p:nvSpPr>
          <p:cNvPr id="54" name="Shape 46"/>
          <p:cNvSpPr/>
          <p:nvPr/>
        </p:nvSpPr>
        <p:spPr>
          <a:xfrm>
            <a:off x="4681728" y="3200400"/>
            <a:ext cx="502920" cy="502920"/>
          </a:xfrm>
          <a:prstGeom prst="ellipse">
            <a:avLst/>
          </a:prstGeom>
          <a:solidFill>
            <a:srgbClr val="F0A500"/>
          </a:solidFill>
          <a:ln/>
        </p:spPr>
      </p:sp>
      <p:sp>
        <p:nvSpPr>
          <p:cNvPr id="55" name="Text 47"/>
          <p:cNvSpPr/>
          <p:nvPr/>
        </p:nvSpPr>
        <p:spPr>
          <a:xfrm>
            <a:off x="4681728" y="323697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7</a:t>
            </a:r>
            <a:endParaRPr lang="en-US" sz="1600" dirty="0"/>
          </a:p>
        </p:txBody>
      </p:sp>
      <p:pic>
        <p:nvPicPr>
          <p:cNvPr id="56" name="Image 6" descr="preencoded.png"/>
          <p:cNvPicPr>
            <a:picLocks noChangeAspect="1"/>
          </p:cNvPicPr>
          <p:nvPr/>
        </p:nvPicPr>
        <p:blipFill>
          <a:blip r:embed="rId10"/>
          <a:stretch>
            <a:fillRect/>
          </a:stretch>
        </p:blipFill>
        <p:spPr>
          <a:xfrm>
            <a:off x="5266944" y="3246120"/>
            <a:ext cx="347472" cy="347472"/>
          </a:xfrm>
          <a:prstGeom prst="rect">
            <a:avLst/>
          </a:prstGeom>
          <a:ln>
            <a:noFill/>
          </a:ln>
        </p:spPr>
      </p:pic>
      <p:sp>
        <p:nvSpPr>
          <p:cNvPr id="57" name="Text 48"/>
          <p:cNvSpPr/>
          <p:nvPr/>
        </p:nvSpPr>
        <p:spPr>
          <a:xfrm>
            <a:off x="4700016" y="3721608"/>
            <a:ext cx="1783080" cy="411480"/>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Essays</a:t>
            </a:r>
            <a:endParaRPr lang="en-US" sz="1100" dirty="0"/>
          </a:p>
        </p:txBody>
      </p:sp>
      <p:sp>
        <p:nvSpPr>
          <p:cNvPr id="58" name="Text 49"/>
          <p:cNvSpPr/>
          <p:nvPr/>
        </p:nvSpPr>
        <p:spPr>
          <a:xfrm>
            <a:off x="4700016" y="4160520"/>
            <a:ext cx="1783080" cy="640080"/>
          </a:xfrm>
          <a:prstGeom prst="rect">
            <a:avLst/>
          </a:prstGeom>
          <a:noFill/>
          <a:ln/>
        </p:spPr>
        <p:txBody>
          <a:bodyPr wrap="square" rtlCol="0" anchor="ctr"/>
          <a:lstStyle/>
          <a:p>
            <a:pPr marL="0" indent="0">
              <a:buNone/>
            </a:pPr>
            <a:r>
              <a:rPr lang="en-US" sz="950" dirty="0">
                <a:solidFill>
                  <a:srgbClr val="5A7190"/>
                </a:solidFill>
                <a:latin typeface="Calibri" pitchFamily="34" charset="0"/>
                <a:ea typeface="Calibri" pitchFamily="34" charset="-122"/>
                <a:cs typeface="Calibri" pitchFamily="34" charset="-120"/>
              </a:rPr>
              <a:t>2 × 200-word essays + AI check</a:t>
            </a:r>
            <a:endParaRPr lang="en-US" sz="950" dirty="0"/>
          </a:p>
        </p:txBody>
      </p:sp>
      <p:sp>
        <p:nvSpPr>
          <p:cNvPr id="59" name="Shape 50"/>
          <p:cNvSpPr/>
          <p:nvPr/>
        </p:nvSpPr>
        <p:spPr>
          <a:xfrm>
            <a:off x="6547104" y="3840480"/>
            <a:ext cx="201168" cy="54864"/>
          </a:xfrm>
          <a:prstGeom prst="rect">
            <a:avLst/>
          </a:prstGeom>
          <a:solidFill>
            <a:srgbClr val="F0A500"/>
          </a:solidFill>
          <a:ln/>
        </p:spPr>
      </p:sp>
      <p:sp>
        <p:nvSpPr>
          <p:cNvPr id="60" name="Shape 51"/>
          <p:cNvSpPr/>
          <p:nvPr/>
        </p:nvSpPr>
        <p:spPr>
          <a:xfrm>
            <a:off x="6784848" y="3154680"/>
            <a:ext cx="1938528" cy="1719072"/>
          </a:xfrm>
          <a:prstGeom prst="roundRect">
            <a:avLst>
              <a:gd name="adj" fmla="val 638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1" name="Shape 52"/>
          <p:cNvSpPr/>
          <p:nvPr/>
        </p:nvSpPr>
        <p:spPr>
          <a:xfrm>
            <a:off x="6784848" y="3154680"/>
            <a:ext cx="1938528" cy="502920"/>
          </a:xfrm>
          <a:prstGeom prst="roundRect">
            <a:avLst>
              <a:gd name="adj" fmla="val 21818"/>
            </a:avLst>
          </a:prstGeom>
          <a:solidFill>
            <a:srgbClr val="1A8A5A"/>
          </a:solidFill>
          <a:ln/>
        </p:spPr>
      </p:sp>
      <p:sp>
        <p:nvSpPr>
          <p:cNvPr id="62" name="Shape 53"/>
          <p:cNvSpPr/>
          <p:nvPr/>
        </p:nvSpPr>
        <p:spPr>
          <a:xfrm>
            <a:off x="6858000" y="3200400"/>
            <a:ext cx="502920" cy="502920"/>
          </a:xfrm>
          <a:prstGeom prst="ellipse">
            <a:avLst/>
          </a:prstGeom>
          <a:solidFill>
            <a:srgbClr val="F0A500"/>
          </a:solidFill>
          <a:ln/>
        </p:spPr>
      </p:sp>
      <p:sp>
        <p:nvSpPr>
          <p:cNvPr id="63" name="Text 54"/>
          <p:cNvSpPr/>
          <p:nvPr/>
        </p:nvSpPr>
        <p:spPr>
          <a:xfrm>
            <a:off x="6858000" y="323697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8</a:t>
            </a:r>
            <a:endParaRPr lang="en-US" sz="1600" dirty="0"/>
          </a:p>
        </p:txBody>
      </p:sp>
      <p:pic>
        <p:nvPicPr>
          <p:cNvPr id="64" name="Image 7" descr="preencoded.png"/>
          <p:cNvPicPr>
            <a:picLocks noChangeAspect="1"/>
          </p:cNvPicPr>
          <p:nvPr/>
        </p:nvPicPr>
        <p:blipFill>
          <a:blip r:embed="rId11"/>
          <a:stretch>
            <a:fillRect/>
          </a:stretch>
        </p:blipFill>
        <p:spPr>
          <a:xfrm>
            <a:off x="7443216" y="3246120"/>
            <a:ext cx="347472" cy="347472"/>
          </a:xfrm>
          <a:prstGeom prst="rect">
            <a:avLst/>
          </a:prstGeom>
          <a:ln>
            <a:noFill/>
          </a:ln>
        </p:spPr>
      </p:pic>
      <p:sp>
        <p:nvSpPr>
          <p:cNvPr id="65" name="Text 55"/>
          <p:cNvSpPr/>
          <p:nvPr/>
        </p:nvSpPr>
        <p:spPr>
          <a:xfrm>
            <a:off x="6876288" y="3721608"/>
            <a:ext cx="1783080" cy="411480"/>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Consent &amp; Submit</a:t>
            </a:r>
            <a:endParaRPr lang="en-US" sz="1100" dirty="0"/>
          </a:p>
        </p:txBody>
      </p:sp>
      <p:sp>
        <p:nvSpPr>
          <p:cNvPr id="66" name="Text 56"/>
          <p:cNvSpPr/>
          <p:nvPr/>
        </p:nvSpPr>
        <p:spPr>
          <a:xfrm>
            <a:off x="6876288" y="4160520"/>
            <a:ext cx="1783080" cy="640080"/>
          </a:xfrm>
          <a:prstGeom prst="rect">
            <a:avLst/>
          </a:prstGeom>
          <a:noFill/>
          <a:ln/>
        </p:spPr>
        <p:txBody>
          <a:bodyPr wrap="square" rtlCol="0" anchor="ctr"/>
          <a:lstStyle/>
          <a:p>
            <a:pPr marL="0" indent="0">
              <a:buNone/>
            </a:pPr>
            <a:r>
              <a:rPr lang="en-US" sz="950" dirty="0">
                <a:solidFill>
                  <a:srgbClr val="5A7190"/>
                </a:solidFill>
                <a:latin typeface="Calibri" pitchFamily="34" charset="0"/>
                <a:ea typeface="Calibri" pitchFamily="34" charset="-122"/>
                <a:cs typeface="Calibri" pitchFamily="34" charset="-120"/>
              </a:rPr>
              <a:t>Data consent → Submit → Get App ID</a:t>
            </a:r>
            <a:endParaRPr lang="en-US" sz="95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Step 1 — Eligibility Check</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The portal auto-verifies before anyone proceeds</a:t>
            </a:r>
            <a:endParaRPr lang="en-US" sz="1200" dirty="0"/>
          </a:p>
        </p:txBody>
      </p:sp>
      <p:sp>
        <p:nvSpPr>
          <p:cNvPr id="5" name="Shape 3"/>
          <p:cNvSpPr/>
          <p:nvPr/>
        </p:nvSpPr>
        <p:spPr>
          <a:xfrm>
            <a:off x="274320" y="1195394"/>
            <a:ext cx="4114800" cy="3566160"/>
          </a:xfrm>
          <a:prstGeom prst="roundRect">
            <a:avLst>
              <a:gd name="adj" fmla="val 3077"/>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274320" y="1188720"/>
            <a:ext cx="4114800" cy="457200"/>
          </a:xfrm>
          <a:prstGeom prst="roundRect">
            <a:avLst>
              <a:gd name="adj" fmla="val 20000"/>
            </a:avLst>
          </a:prstGeom>
          <a:solidFill>
            <a:srgbClr val="028090"/>
          </a:solidFill>
          <a:ln/>
        </p:spPr>
      </p:sp>
      <p:sp>
        <p:nvSpPr>
          <p:cNvPr id="7" name="Text 5"/>
          <p:cNvSpPr/>
          <p:nvPr/>
        </p:nvSpPr>
        <p:spPr>
          <a:xfrm>
            <a:off x="365760" y="1216152"/>
            <a:ext cx="3931920" cy="38404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If Prior Program Is Required</a:t>
            </a:r>
            <a:endParaRPr lang="en-US" sz="1300" dirty="0"/>
          </a:p>
        </p:txBody>
      </p:sp>
      <p:sp>
        <p:nvSpPr>
          <p:cNvPr id="8" name="Shape 6"/>
          <p:cNvSpPr/>
          <p:nvPr/>
        </p:nvSpPr>
        <p:spPr>
          <a:xfrm>
            <a:off x="411480" y="1783080"/>
            <a:ext cx="292608" cy="292608"/>
          </a:xfrm>
          <a:prstGeom prst="ellipse">
            <a:avLst/>
          </a:prstGeom>
          <a:solidFill>
            <a:srgbClr val="028090"/>
          </a:solidFill>
          <a:ln/>
        </p:spPr>
      </p:sp>
      <p:sp>
        <p:nvSpPr>
          <p:cNvPr id="9" name="Text 7"/>
          <p:cNvSpPr/>
          <p:nvPr/>
        </p:nvSpPr>
        <p:spPr>
          <a:xfrm>
            <a:off x="411480" y="1783080"/>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rPr>
              <a:t>1</a:t>
            </a:r>
            <a:endParaRPr lang="en-US" sz="1000" dirty="0"/>
          </a:p>
        </p:txBody>
      </p:sp>
      <p:sp>
        <p:nvSpPr>
          <p:cNvPr id="10" name="Text 8"/>
          <p:cNvSpPr/>
          <p:nvPr/>
        </p:nvSpPr>
        <p:spPr>
          <a:xfrm>
            <a:off x="804672" y="1773936"/>
            <a:ext cx="3474720" cy="329184"/>
          </a:xfrm>
          <a:prstGeom prst="rect">
            <a:avLst/>
          </a:prstGeom>
          <a:noFill/>
          <a:ln/>
        </p:spPr>
        <p:txBody>
          <a:bodyPr wrap="square" lIns="0" tIns="0" rIns="0" bIns="0" rtlCol="0" anchor="ctr"/>
          <a:lstStyle/>
          <a:p>
            <a:pPr marL="0" indent="0">
              <a:buNone/>
            </a:pPr>
            <a:r>
              <a:rPr lang="en-US" sz="1100" dirty="0">
                <a:solidFill>
                  <a:srgbClr val="1A2A3D"/>
                </a:solidFill>
                <a:latin typeface="Calibri" pitchFamily="34" charset="0"/>
                <a:ea typeface="Calibri" pitchFamily="34" charset="-122"/>
                <a:cs typeface="Calibri" pitchFamily="34" charset="-120"/>
              </a:rPr>
              <a:t>Applicant enters JWL ID or Email</a:t>
            </a:r>
            <a:endParaRPr lang="en-US" sz="1100" dirty="0"/>
          </a:p>
        </p:txBody>
      </p:sp>
      <p:sp>
        <p:nvSpPr>
          <p:cNvPr id="11" name="Shape 9"/>
          <p:cNvSpPr/>
          <p:nvPr/>
        </p:nvSpPr>
        <p:spPr>
          <a:xfrm>
            <a:off x="411480" y="2441448"/>
            <a:ext cx="292608" cy="292608"/>
          </a:xfrm>
          <a:prstGeom prst="ellipse">
            <a:avLst/>
          </a:prstGeom>
          <a:solidFill>
            <a:srgbClr val="028090"/>
          </a:solidFill>
          <a:ln/>
        </p:spPr>
      </p:sp>
      <p:sp>
        <p:nvSpPr>
          <p:cNvPr id="12" name="Text 10"/>
          <p:cNvSpPr/>
          <p:nvPr/>
        </p:nvSpPr>
        <p:spPr>
          <a:xfrm>
            <a:off x="411480" y="2441448"/>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rPr>
              <a:t>2</a:t>
            </a:r>
            <a:endParaRPr lang="en-US" sz="1000" dirty="0"/>
          </a:p>
        </p:txBody>
      </p:sp>
      <p:sp>
        <p:nvSpPr>
          <p:cNvPr id="13" name="Text 11"/>
          <p:cNvSpPr/>
          <p:nvPr/>
        </p:nvSpPr>
        <p:spPr>
          <a:xfrm>
            <a:off x="804672" y="2432304"/>
            <a:ext cx="3474720" cy="329184"/>
          </a:xfrm>
          <a:prstGeom prst="rect">
            <a:avLst/>
          </a:prstGeom>
          <a:noFill/>
          <a:ln/>
        </p:spPr>
        <p:txBody>
          <a:bodyPr wrap="square" lIns="0" tIns="0" rIns="0" bIns="0" rtlCol="0" anchor="ctr"/>
          <a:lstStyle/>
          <a:p>
            <a:pPr marL="0" indent="0">
              <a:buNone/>
            </a:pPr>
            <a:r>
              <a:rPr lang="en-US" sz="1100" dirty="0">
                <a:solidFill>
                  <a:srgbClr val="1A2A3D"/>
                </a:solidFill>
                <a:latin typeface="Calibri" pitchFamily="34" charset="0"/>
                <a:ea typeface="Calibri" pitchFamily="34" charset="-122"/>
                <a:cs typeface="Calibri" pitchFamily="34" charset="-120"/>
              </a:rPr>
              <a:t>System checks application history via API</a:t>
            </a:r>
            <a:endParaRPr lang="en-US" sz="1100" dirty="0"/>
          </a:p>
        </p:txBody>
      </p:sp>
      <p:sp>
        <p:nvSpPr>
          <p:cNvPr id="14" name="Shape 12"/>
          <p:cNvSpPr/>
          <p:nvPr/>
        </p:nvSpPr>
        <p:spPr>
          <a:xfrm>
            <a:off x="411480" y="3099816"/>
            <a:ext cx="292608" cy="292608"/>
          </a:xfrm>
          <a:prstGeom prst="ellipse">
            <a:avLst/>
          </a:prstGeom>
          <a:solidFill>
            <a:srgbClr val="028090"/>
          </a:solidFill>
          <a:ln/>
        </p:spPr>
      </p:sp>
      <p:sp>
        <p:nvSpPr>
          <p:cNvPr id="15" name="Text 13"/>
          <p:cNvSpPr/>
          <p:nvPr/>
        </p:nvSpPr>
        <p:spPr>
          <a:xfrm>
            <a:off x="411480" y="3099816"/>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rPr>
              <a:t>3</a:t>
            </a:r>
            <a:endParaRPr lang="en-US" sz="1000" dirty="0"/>
          </a:p>
        </p:txBody>
      </p:sp>
      <p:sp>
        <p:nvSpPr>
          <p:cNvPr id="16" name="Text 14"/>
          <p:cNvSpPr/>
          <p:nvPr/>
        </p:nvSpPr>
        <p:spPr>
          <a:xfrm>
            <a:off x="804672" y="3090672"/>
            <a:ext cx="3474720" cy="329184"/>
          </a:xfrm>
          <a:prstGeom prst="rect">
            <a:avLst/>
          </a:prstGeom>
          <a:noFill/>
          <a:ln/>
        </p:spPr>
        <p:txBody>
          <a:bodyPr wrap="square" lIns="0" tIns="0" rIns="0" bIns="0" rtlCol="0" anchor="ctr"/>
          <a:lstStyle/>
          <a:p>
            <a:pPr marL="0" indent="0">
              <a:buNone/>
            </a:pPr>
            <a:r>
              <a:rPr lang="en-US" sz="1100" dirty="0">
                <a:solidFill>
                  <a:srgbClr val="1A2A3D"/>
                </a:solidFill>
                <a:latin typeface="Calibri" pitchFamily="34" charset="0"/>
                <a:ea typeface="Calibri" pitchFamily="34" charset="-122"/>
                <a:cs typeface="Calibri" pitchFamily="34" charset="-120"/>
              </a:rPr>
              <a:t>Prior program Completed / Graduated → ✅ ELIGIBLE</a:t>
            </a:r>
            <a:endParaRPr lang="en-US" sz="1100" dirty="0"/>
          </a:p>
        </p:txBody>
      </p:sp>
      <p:sp>
        <p:nvSpPr>
          <p:cNvPr id="17" name="Shape 15"/>
          <p:cNvSpPr/>
          <p:nvPr/>
        </p:nvSpPr>
        <p:spPr>
          <a:xfrm>
            <a:off x="411480" y="3758184"/>
            <a:ext cx="292608" cy="292608"/>
          </a:xfrm>
          <a:prstGeom prst="ellipse">
            <a:avLst/>
          </a:prstGeom>
          <a:solidFill>
            <a:srgbClr val="028090"/>
          </a:solidFill>
          <a:ln/>
        </p:spPr>
      </p:sp>
      <p:sp>
        <p:nvSpPr>
          <p:cNvPr id="18" name="Text 16"/>
          <p:cNvSpPr/>
          <p:nvPr/>
        </p:nvSpPr>
        <p:spPr>
          <a:xfrm>
            <a:off x="411480" y="3758184"/>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rPr>
              <a:t>4</a:t>
            </a:r>
            <a:endParaRPr lang="en-US" sz="1000" dirty="0"/>
          </a:p>
        </p:txBody>
      </p:sp>
      <p:sp>
        <p:nvSpPr>
          <p:cNvPr id="19" name="Text 17"/>
          <p:cNvSpPr/>
          <p:nvPr/>
        </p:nvSpPr>
        <p:spPr>
          <a:xfrm>
            <a:off x="804672" y="3749040"/>
            <a:ext cx="3474720" cy="329184"/>
          </a:xfrm>
          <a:prstGeom prst="rect">
            <a:avLst/>
          </a:prstGeom>
          <a:noFill/>
          <a:ln/>
        </p:spPr>
        <p:txBody>
          <a:bodyPr wrap="square" lIns="0" tIns="0" rIns="0" bIns="0" rtlCol="0" anchor="ctr"/>
          <a:lstStyle/>
          <a:p>
            <a:pPr marL="0" indent="0">
              <a:buNone/>
            </a:pPr>
            <a:r>
              <a:rPr lang="en-US" sz="1100" dirty="0">
                <a:solidFill>
                  <a:srgbClr val="1A2A3D"/>
                </a:solidFill>
                <a:latin typeface="Calibri" pitchFamily="34" charset="0"/>
                <a:ea typeface="Calibri" pitchFamily="34" charset="-122"/>
                <a:cs typeface="Calibri" pitchFamily="34" charset="-120"/>
              </a:rPr>
              <a:t>Prior not found or still active → ❌ BLOCKED</a:t>
            </a:r>
            <a:endParaRPr lang="en-US" sz="1100" dirty="0"/>
          </a:p>
        </p:txBody>
      </p:sp>
      <p:sp>
        <p:nvSpPr>
          <p:cNvPr id="20" name="Shape 18"/>
          <p:cNvSpPr/>
          <p:nvPr/>
        </p:nvSpPr>
        <p:spPr>
          <a:xfrm>
            <a:off x="4754880" y="1188720"/>
            <a:ext cx="4114800" cy="3566160"/>
          </a:xfrm>
          <a:prstGeom prst="roundRect">
            <a:avLst>
              <a:gd name="adj" fmla="val 3077"/>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21" name="Shape 19"/>
          <p:cNvSpPr/>
          <p:nvPr/>
        </p:nvSpPr>
        <p:spPr>
          <a:xfrm>
            <a:off x="4754880" y="1188720"/>
            <a:ext cx="4114800" cy="457200"/>
          </a:xfrm>
          <a:prstGeom prst="roundRect">
            <a:avLst>
              <a:gd name="adj" fmla="val 20000"/>
            </a:avLst>
          </a:prstGeom>
          <a:solidFill>
            <a:srgbClr val="1A5FAD"/>
          </a:solidFill>
          <a:ln/>
        </p:spPr>
      </p:sp>
      <p:sp>
        <p:nvSpPr>
          <p:cNvPr id="22" name="Text 20"/>
          <p:cNvSpPr/>
          <p:nvPr/>
        </p:nvSpPr>
        <p:spPr>
          <a:xfrm>
            <a:off x="4846320" y="1216152"/>
            <a:ext cx="3931920" cy="38404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If No Prior Program Required</a:t>
            </a:r>
            <a:endParaRPr lang="en-US" sz="1300" dirty="0"/>
          </a:p>
        </p:txBody>
      </p:sp>
      <p:sp>
        <p:nvSpPr>
          <p:cNvPr id="23" name="Shape 21"/>
          <p:cNvSpPr/>
          <p:nvPr/>
        </p:nvSpPr>
        <p:spPr>
          <a:xfrm>
            <a:off x="4846320" y="1828800"/>
            <a:ext cx="3931920" cy="1143000"/>
          </a:xfrm>
          <a:prstGeom prst="roundRect">
            <a:avLst>
              <a:gd name="adj" fmla="val 9600"/>
            </a:avLst>
          </a:prstGeom>
          <a:solidFill>
            <a:srgbClr val="FFF8E6"/>
          </a:solidFill>
          <a:ln w="6350">
            <a:solidFill>
              <a:srgbClr val="DAE4F0"/>
            </a:solidFill>
            <a:prstDash val="solid"/>
          </a:ln>
          <a:effectLst>
            <a:outerShdw blurRad="101600" dist="38100" dir="2700000" algn="bl" rotWithShape="0">
              <a:srgbClr val="000000">
                <a:alpha val="12000"/>
              </a:srgbClr>
            </a:outerShdw>
          </a:effectLst>
        </p:spPr>
      </p:sp>
      <p:sp>
        <p:nvSpPr>
          <p:cNvPr id="24" name="Text 22"/>
          <p:cNvSpPr/>
          <p:nvPr/>
        </p:nvSpPr>
        <p:spPr>
          <a:xfrm>
            <a:off x="4956048" y="1938528"/>
            <a:ext cx="731520" cy="274320"/>
          </a:xfrm>
          <a:prstGeom prst="rect">
            <a:avLst/>
          </a:prstGeom>
          <a:noFill/>
          <a:ln/>
        </p:spPr>
        <p:txBody>
          <a:bodyPr wrap="square" lIns="0" tIns="0" rIns="0" bIns="0" rtlCol="0" anchor="ctr"/>
          <a:lstStyle/>
          <a:p>
            <a:pPr marL="0" indent="0">
              <a:buNone/>
            </a:pPr>
            <a:r>
              <a:rPr lang="en-US" sz="1300" b="1" dirty="0">
                <a:solidFill>
                  <a:srgbClr val="C73535"/>
                </a:solidFill>
                <a:latin typeface="Calibri" pitchFamily="34" charset="0"/>
                <a:ea typeface="Calibri" pitchFamily="34" charset="-122"/>
                <a:cs typeface="Calibri" pitchFamily="34" charset="-120"/>
              </a:rPr>
              <a:t>NO →</a:t>
            </a:r>
            <a:endParaRPr lang="en-US" sz="1300" dirty="0"/>
          </a:p>
        </p:txBody>
      </p:sp>
      <p:sp>
        <p:nvSpPr>
          <p:cNvPr id="25" name="Text 23"/>
          <p:cNvSpPr/>
          <p:nvPr/>
        </p:nvSpPr>
        <p:spPr>
          <a:xfrm>
            <a:off x="4956048" y="2240280"/>
            <a:ext cx="3657600" cy="502920"/>
          </a:xfrm>
          <a:prstGeom prst="rect">
            <a:avLst/>
          </a:prstGeom>
          <a:noFill/>
          <a:ln/>
        </p:spPr>
        <p:txBody>
          <a:bodyPr wrap="square" rtlCol="0" anchor="ctr"/>
          <a:lstStyle/>
          <a:p>
            <a:pPr marL="0" indent="0">
              <a:buNone/>
            </a:pPr>
            <a:r>
              <a:rPr lang="en-US" sz="1100" dirty="0">
                <a:solidFill>
                  <a:srgbClr val="1A2A3D"/>
                </a:solidFill>
                <a:latin typeface="Calibri" pitchFamily="34" charset="0"/>
                <a:ea typeface="Calibri" pitchFamily="34" charset="-122"/>
                <a:cs typeface="Calibri" pitchFamily="34" charset="-120"/>
              </a:rPr>
              <a:t>Treated as new applicant; proceed to Step 2</a:t>
            </a:r>
            <a:endParaRPr lang="en-US" sz="1100" dirty="0"/>
          </a:p>
        </p:txBody>
      </p:sp>
      <p:sp>
        <p:nvSpPr>
          <p:cNvPr id="26" name="Shape 24"/>
          <p:cNvSpPr/>
          <p:nvPr/>
        </p:nvSpPr>
        <p:spPr>
          <a:xfrm>
            <a:off x="4846320" y="3200400"/>
            <a:ext cx="3931920" cy="1143000"/>
          </a:xfrm>
          <a:prstGeom prst="roundRect">
            <a:avLst>
              <a:gd name="adj" fmla="val 9600"/>
            </a:avLst>
          </a:prstGeom>
          <a:solidFill>
            <a:srgbClr val="E8F5EE"/>
          </a:solidFill>
          <a:ln w="6350">
            <a:solidFill>
              <a:srgbClr val="DAE4F0"/>
            </a:solidFill>
            <a:prstDash val="solid"/>
          </a:ln>
          <a:effectLst>
            <a:outerShdw blurRad="101600" dist="38100" dir="2700000" algn="bl" rotWithShape="0">
              <a:srgbClr val="000000">
                <a:alpha val="12000"/>
              </a:srgbClr>
            </a:outerShdw>
          </a:effectLst>
        </p:spPr>
      </p:sp>
      <p:sp>
        <p:nvSpPr>
          <p:cNvPr id="27" name="Text 25"/>
          <p:cNvSpPr/>
          <p:nvPr/>
        </p:nvSpPr>
        <p:spPr>
          <a:xfrm>
            <a:off x="4956048" y="3310128"/>
            <a:ext cx="731520" cy="274320"/>
          </a:xfrm>
          <a:prstGeom prst="rect">
            <a:avLst/>
          </a:prstGeom>
          <a:noFill/>
          <a:ln/>
        </p:spPr>
        <p:txBody>
          <a:bodyPr wrap="square" lIns="0" tIns="0" rIns="0" bIns="0" rtlCol="0" anchor="ctr"/>
          <a:lstStyle/>
          <a:p>
            <a:pPr marL="0" indent="0">
              <a:buNone/>
            </a:pPr>
            <a:r>
              <a:rPr lang="en-US" sz="1300" b="1" dirty="0">
                <a:solidFill>
                  <a:srgbClr val="1A8A5A"/>
                </a:solidFill>
                <a:latin typeface="Calibri" pitchFamily="34" charset="0"/>
                <a:ea typeface="Calibri" pitchFamily="34" charset="-122"/>
                <a:cs typeface="Calibri" pitchFamily="34" charset="-120"/>
              </a:rPr>
              <a:t>YES →</a:t>
            </a:r>
            <a:endParaRPr lang="en-US" sz="1300" dirty="0"/>
          </a:p>
        </p:txBody>
      </p:sp>
      <p:sp>
        <p:nvSpPr>
          <p:cNvPr id="28" name="Text 26"/>
          <p:cNvSpPr/>
          <p:nvPr/>
        </p:nvSpPr>
        <p:spPr>
          <a:xfrm>
            <a:off x="4956048" y="3611880"/>
            <a:ext cx="3657600" cy="502920"/>
          </a:xfrm>
          <a:prstGeom prst="rect">
            <a:avLst/>
          </a:prstGeom>
          <a:noFill/>
          <a:ln/>
        </p:spPr>
        <p:txBody>
          <a:bodyPr wrap="square" rtlCol="0" anchor="ctr"/>
          <a:lstStyle/>
          <a:p>
            <a:pPr marL="0" indent="0">
              <a:buNone/>
            </a:pPr>
            <a:r>
              <a:rPr lang="en-US" sz="1100" dirty="0">
                <a:solidFill>
                  <a:srgbClr val="1A2A3D"/>
                </a:solidFill>
                <a:latin typeface="Calibri" pitchFamily="34" charset="0"/>
                <a:ea typeface="Calibri" pitchFamily="34" charset="-122"/>
                <a:cs typeface="Calibri" pitchFamily="34" charset="-120"/>
              </a:rPr>
              <a:t>JWL history noted; no block at this stage; proceed to Step 2</a:t>
            </a:r>
            <a:endParaRPr lang="en-US" sz="1100" dirty="0"/>
          </a:p>
        </p:txBody>
      </p:sp>
      <p:pic>
        <p:nvPicPr>
          <p:cNvPr id="29" name="Image 0" descr="preencoded.png"/>
          <p:cNvPicPr>
            <a:picLocks noChangeAspect="1"/>
          </p:cNvPicPr>
          <p:nvPr/>
        </p:nvPicPr>
        <p:blipFill>
          <a:blip r:embed="rId4"/>
          <a:stretch>
            <a:fillRect/>
          </a:stretch>
        </p:blipFill>
        <p:spPr>
          <a:xfrm>
            <a:off x="411480" y="4791456"/>
            <a:ext cx="292608" cy="292608"/>
          </a:xfrm>
          <a:prstGeom prst="rect">
            <a:avLst/>
          </a:prstGeom>
          <a:ln>
            <a:noFill/>
          </a:ln>
        </p:spPr>
      </p:pic>
      <p:sp>
        <p:nvSpPr>
          <p:cNvPr id="30" name="Text 27"/>
          <p:cNvSpPr/>
          <p:nvPr/>
        </p:nvSpPr>
        <p:spPr>
          <a:xfrm>
            <a:off x="704088" y="4836008"/>
            <a:ext cx="8229600" cy="320040"/>
          </a:xfrm>
          <a:prstGeom prst="rect">
            <a:avLst/>
          </a:prstGeom>
          <a:noFill/>
          <a:ln/>
        </p:spPr>
        <p:txBody>
          <a:bodyPr wrap="square" lIns="0" tIns="0" rIns="0" bIns="0" rtlCol="0" anchor="ctr"/>
          <a:lstStyle/>
          <a:p>
            <a:pPr marL="0" indent="0">
              <a:buNone/>
            </a:pPr>
            <a:r>
              <a:rPr lang="en-US" sz="1100" i="1" dirty="0">
                <a:solidFill>
                  <a:srgbClr val="7A5200"/>
                </a:solidFill>
                <a:latin typeface="Calibri" pitchFamily="34" charset="0"/>
                <a:ea typeface="Calibri" pitchFamily="34" charset="-122"/>
                <a:cs typeface="Calibri" pitchFamily="34" charset="-120"/>
              </a:rPr>
              <a:t>Coordinators: If an applicant is blocked here, check their API profile in the SAS admin panel.</a:t>
            </a:r>
            <a:endParaRPr lang="en-US" sz="110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Step 2 — Identity Verification (NEW: OTP Email)</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Email verified with a 6-digit one-time code before profile is fetched</a:t>
            </a:r>
            <a:endParaRPr lang="en-US" sz="1200" dirty="0"/>
          </a:p>
        </p:txBody>
      </p:sp>
      <p:sp>
        <p:nvSpPr>
          <p:cNvPr id="5" name="Shape 3"/>
          <p:cNvSpPr/>
          <p:nvPr/>
        </p:nvSpPr>
        <p:spPr>
          <a:xfrm>
            <a:off x="274320" y="1188720"/>
            <a:ext cx="1874520" cy="1737360"/>
          </a:xfrm>
          <a:prstGeom prst="roundRect">
            <a:avLst>
              <a:gd name="adj" fmla="val 631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932688" y="1325880"/>
            <a:ext cx="566928" cy="566928"/>
          </a:xfrm>
          <a:prstGeom prst="ellipse">
            <a:avLst/>
          </a:prstGeom>
          <a:solidFill>
            <a:srgbClr val="0A2240"/>
          </a:solidFill>
          <a:ln/>
        </p:spPr>
      </p:sp>
      <p:pic>
        <p:nvPicPr>
          <p:cNvPr id="7" name="Image 0" descr="preencoded.png"/>
          <p:cNvPicPr>
            <a:picLocks noChangeAspect="1"/>
          </p:cNvPicPr>
          <p:nvPr/>
        </p:nvPicPr>
        <p:blipFill>
          <a:blip r:embed="rId6"/>
          <a:stretch>
            <a:fillRect/>
          </a:stretch>
        </p:blipFill>
        <p:spPr>
          <a:xfrm>
            <a:off x="978408" y="1371600"/>
            <a:ext cx="475488" cy="475488"/>
          </a:xfrm>
          <a:prstGeom prst="rect">
            <a:avLst/>
          </a:prstGeom>
          <a:ln>
            <a:noFill/>
          </a:ln>
        </p:spPr>
      </p:pic>
      <p:sp>
        <p:nvSpPr>
          <p:cNvPr id="8" name="Text 5"/>
          <p:cNvSpPr/>
          <p:nvPr/>
        </p:nvSpPr>
        <p:spPr>
          <a:xfrm>
            <a:off x="365760" y="1965960"/>
            <a:ext cx="1691640" cy="685800"/>
          </a:xfrm>
          <a:prstGeom prst="rect">
            <a:avLst/>
          </a:prstGeom>
          <a:noFill/>
          <a:ln/>
        </p:spPr>
        <p:txBody>
          <a:bodyPr wrap="square" rtlCol="0" anchor="ctr"/>
          <a:lstStyle/>
          <a:p>
            <a:pPr marL="0" indent="0" algn="ctr">
              <a:buNone/>
            </a:pPr>
            <a:r>
              <a:rPr lang="en-US" sz="1100" b="1" dirty="0">
                <a:solidFill>
                  <a:srgbClr val="0A2240"/>
                </a:solidFill>
                <a:latin typeface="Calibri" pitchFamily="34" charset="0"/>
                <a:ea typeface="Calibri" pitchFamily="34" charset="-122"/>
                <a:cs typeface="Calibri" pitchFamily="34" charset="-120"/>
              </a:rPr>
              <a:t>Enter JWL ID</a:t>
            </a:r>
            <a:endParaRPr lang="en-US" sz="1100" dirty="0"/>
          </a:p>
          <a:p>
            <a:pPr marL="0" indent="0" algn="ctr">
              <a:buNone/>
            </a:pPr>
            <a:r>
              <a:rPr lang="en-US" sz="1100" b="1" dirty="0">
                <a:solidFill>
                  <a:srgbClr val="0A2240"/>
                </a:solidFill>
                <a:latin typeface="Calibri" pitchFamily="34" charset="0"/>
                <a:ea typeface="Calibri" pitchFamily="34" charset="-122"/>
                <a:cs typeface="Calibri" pitchFamily="34" charset="-120"/>
              </a:rPr>
              <a:t>or Email</a:t>
            </a:r>
            <a:endParaRPr lang="en-US" sz="1100" dirty="0"/>
          </a:p>
        </p:txBody>
      </p:sp>
      <p:sp>
        <p:nvSpPr>
          <p:cNvPr id="9" name="Shape 6"/>
          <p:cNvSpPr/>
          <p:nvPr/>
        </p:nvSpPr>
        <p:spPr>
          <a:xfrm>
            <a:off x="2148840" y="1993392"/>
            <a:ext cx="228600" cy="54864"/>
          </a:xfrm>
          <a:prstGeom prst="rect">
            <a:avLst/>
          </a:prstGeom>
          <a:solidFill>
            <a:srgbClr val="F0A500"/>
          </a:solidFill>
          <a:ln/>
        </p:spPr>
      </p:sp>
      <p:sp>
        <p:nvSpPr>
          <p:cNvPr id="10" name="Shape 7"/>
          <p:cNvSpPr/>
          <p:nvPr/>
        </p:nvSpPr>
        <p:spPr>
          <a:xfrm>
            <a:off x="2423160" y="1188720"/>
            <a:ext cx="1874520" cy="1737360"/>
          </a:xfrm>
          <a:prstGeom prst="roundRect">
            <a:avLst>
              <a:gd name="adj" fmla="val 631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1" name="Shape 8"/>
          <p:cNvSpPr/>
          <p:nvPr/>
        </p:nvSpPr>
        <p:spPr>
          <a:xfrm>
            <a:off x="3081528" y="1325880"/>
            <a:ext cx="566928" cy="566928"/>
          </a:xfrm>
          <a:prstGeom prst="ellipse">
            <a:avLst/>
          </a:prstGeom>
          <a:solidFill>
            <a:srgbClr val="1A5FAD"/>
          </a:solidFill>
          <a:ln/>
        </p:spPr>
      </p:sp>
      <p:pic>
        <p:nvPicPr>
          <p:cNvPr id="12" name="Image 1" descr="preencoded.png"/>
          <p:cNvPicPr>
            <a:picLocks noChangeAspect="1"/>
          </p:cNvPicPr>
          <p:nvPr/>
        </p:nvPicPr>
        <p:blipFill>
          <a:blip r:embed="rId7"/>
          <a:stretch>
            <a:fillRect/>
          </a:stretch>
        </p:blipFill>
        <p:spPr>
          <a:xfrm>
            <a:off x="3127248" y="1371600"/>
            <a:ext cx="475488" cy="475488"/>
          </a:xfrm>
          <a:prstGeom prst="rect">
            <a:avLst/>
          </a:prstGeom>
          <a:ln>
            <a:noFill/>
          </a:ln>
        </p:spPr>
      </p:pic>
      <p:sp>
        <p:nvSpPr>
          <p:cNvPr id="13" name="Text 9"/>
          <p:cNvSpPr/>
          <p:nvPr/>
        </p:nvSpPr>
        <p:spPr>
          <a:xfrm>
            <a:off x="2514600" y="1965960"/>
            <a:ext cx="1691640" cy="685800"/>
          </a:xfrm>
          <a:prstGeom prst="rect">
            <a:avLst/>
          </a:prstGeom>
          <a:noFill/>
          <a:ln/>
        </p:spPr>
        <p:txBody>
          <a:bodyPr wrap="square" rtlCol="0" anchor="ctr"/>
          <a:lstStyle/>
          <a:p>
            <a:pPr marL="0" indent="0" algn="ctr">
              <a:buNone/>
            </a:pPr>
            <a:r>
              <a:rPr lang="en-US" sz="1100" b="1" dirty="0">
                <a:solidFill>
                  <a:srgbClr val="0A2240"/>
                </a:solidFill>
                <a:latin typeface="Calibri" pitchFamily="34" charset="0"/>
                <a:ea typeface="Calibri" pitchFamily="34" charset="-122"/>
                <a:cs typeface="Calibri" pitchFamily="34" charset="-120"/>
              </a:rPr>
              <a:t>OTP Code</a:t>
            </a:r>
            <a:endParaRPr lang="en-US" sz="1100" dirty="0"/>
          </a:p>
          <a:p>
            <a:pPr marL="0" indent="0" algn="ctr">
              <a:buNone/>
            </a:pPr>
            <a:r>
              <a:rPr lang="en-US" sz="1100" b="1" dirty="0">
                <a:solidFill>
                  <a:srgbClr val="0A2240"/>
                </a:solidFill>
                <a:latin typeface="Calibri" pitchFamily="34" charset="0"/>
                <a:ea typeface="Calibri" pitchFamily="34" charset="-122"/>
                <a:cs typeface="Calibri" pitchFamily="34" charset="-120"/>
              </a:rPr>
              <a:t>Sent to Email</a:t>
            </a:r>
            <a:endParaRPr lang="en-US" sz="1100" dirty="0"/>
          </a:p>
        </p:txBody>
      </p:sp>
      <p:sp>
        <p:nvSpPr>
          <p:cNvPr id="14" name="Shape 10"/>
          <p:cNvSpPr/>
          <p:nvPr/>
        </p:nvSpPr>
        <p:spPr>
          <a:xfrm>
            <a:off x="4297680" y="1993392"/>
            <a:ext cx="228600" cy="54864"/>
          </a:xfrm>
          <a:prstGeom prst="rect">
            <a:avLst/>
          </a:prstGeom>
          <a:solidFill>
            <a:srgbClr val="F0A500"/>
          </a:solidFill>
          <a:ln/>
        </p:spPr>
      </p:sp>
      <p:sp>
        <p:nvSpPr>
          <p:cNvPr id="15" name="Shape 11"/>
          <p:cNvSpPr/>
          <p:nvPr/>
        </p:nvSpPr>
        <p:spPr>
          <a:xfrm>
            <a:off x="4572000" y="1188720"/>
            <a:ext cx="1874520" cy="1737360"/>
          </a:xfrm>
          <a:prstGeom prst="roundRect">
            <a:avLst>
              <a:gd name="adj" fmla="val 631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6" name="Shape 12"/>
          <p:cNvSpPr/>
          <p:nvPr/>
        </p:nvSpPr>
        <p:spPr>
          <a:xfrm>
            <a:off x="5230368" y="1325880"/>
            <a:ext cx="566928" cy="566928"/>
          </a:xfrm>
          <a:prstGeom prst="ellipse">
            <a:avLst/>
          </a:prstGeom>
          <a:solidFill>
            <a:srgbClr val="028090"/>
          </a:solidFill>
          <a:ln/>
        </p:spPr>
      </p:sp>
      <p:pic>
        <p:nvPicPr>
          <p:cNvPr id="17" name="Image 2" descr="preencoded.png"/>
          <p:cNvPicPr>
            <a:picLocks noChangeAspect="1"/>
          </p:cNvPicPr>
          <p:nvPr/>
        </p:nvPicPr>
        <p:blipFill>
          <a:blip r:embed="rId8"/>
          <a:stretch>
            <a:fillRect/>
          </a:stretch>
        </p:blipFill>
        <p:spPr>
          <a:xfrm>
            <a:off x="5276088" y="1371600"/>
            <a:ext cx="475488" cy="475488"/>
          </a:xfrm>
          <a:prstGeom prst="rect">
            <a:avLst/>
          </a:prstGeom>
          <a:ln>
            <a:noFill/>
          </a:ln>
        </p:spPr>
      </p:pic>
      <p:sp>
        <p:nvSpPr>
          <p:cNvPr id="18" name="Text 13"/>
          <p:cNvSpPr/>
          <p:nvPr/>
        </p:nvSpPr>
        <p:spPr>
          <a:xfrm>
            <a:off x="4663440" y="1965960"/>
            <a:ext cx="1691640" cy="685800"/>
          </a:xfrm>
          <a:prstGeom prst="rect">
            <a:avLst/>
          </a:prstGeom>
          <a:noFill/>
          <a:ln/>
        </p:spPr>
        <p:txBody>
          <a:bodyPr wrap="square" rtlCol="0" anchor="ctr"/>
          <a:lstStyle/>
          <a:p>
            <a:pPr marL="0" indent="0" algn="ctr">
              <a:buNone/>
            </a:pPr>
            <a:r>
              <a:rPr lang="en-US" sz="1100" b="1" dirty="0">
                <a:solidFill>
                  <a:srgbClr val="0A2240"/>
                </a:solidFill>
                <a:latin typeface="Calibri" pitchFamily="34" charset="0"/>
                <a:ea typeface="Calibri" pitchFamily="34" charset="-122"/>
                <a:cs typeface="Calibri" pitchFamily="34" charset="-120"/>
              </a:rPr>
              <a:t>Enter 6-Digit</a:t>
            </a:r>
            <a:endParaRPr lang="en-US" sz="1100" dirty="0"/>
          </a:p>
          <a:p>
            <a:pPr marL="0" indent="0" algn="ctr">
              <a:buNone/>
            </a:pPr>
            <a:r>
              <a:rPr lang="en-US" sz="1100" b="1" dirty="0">
                <a:solidFill>
                  <a:srgbClr val="0A2240"/>
                </a:solidFill>
                <a:latin typeface="Calibri" pitchFamily="34" charset="0"/>
                <a:ea typeface="Calibri" pitchFamily="34" charset="-122"/>
                <a:cs typeface="Calibri" pitchFamily="34" charset="-120"/>
              </a:rPr>
              <a:t>OTP Code</a:t>
            </a:r>
            <a:endParaRPr lang="en-US" sz="1100" dirty="0"/>
          </a:p>
        </p:txBody>
      </p:sp>
      <p:sp>
        <p:nvSpPr>
          <p:cNvPr id="19" name="Shape 14"/>
          <p:cNvSpPr/>
          <p:nvPr/>
        </p:nvSpPr>
        <p:spPr>
          <a:xfrm>
            <a:off x="6446520" y="1993392"/>
            <a:ext cx="228600" cy="54864"/>
          </a:xfrm>
          <a:prstGeom prst="rect">
            <a:avLst/>
          </a:prstGeom>
          <a:solidFill>
            <a:srgbClr val="F0A500"/>
          </a:solidFill>
          <a:ln/>
        </p:spPr>
      </p:sp>
      <p:sp>
        <p:nvSpPr>
          <p:cNvPr id="20" name="Shape 15"/>
          <p:cNvSpPr/>
          <p:nvPr/>
        </p:nvSpPr>
        <p:spPr>
          <a:xfrm>
            <a:off x="6720840" y="1188720"/>
            <a:ext cx="1874520" cy="1737360"/>
          </a:xfrm>
          <a:prstGeom prst="roundRect">
            <a:avLst>
              <a:gd name="adj" fmla="val 6316"/>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21" name="Shape 16"/>
          <p:cNvSpPr/>
          <p:nvPr/>
        </p:nvSpPr>
        <p:spPr>
          <a:xfrm>
            <a:off x="7379208" y="1325880"/>
            <a:ext cx="566928" cy="566928"/>
          </a:xfrm>
          <a:prstGeom prst="ellipse">
            <a:avLst/>
          </a:prstGeom>
          <a:solidFill>
            <a:srgbClr val="1A8A5A"/>
          </a:solidFill>
          <a:ln/>
        </p:spPr>
      </p:sp>
      <p:pic>
        <p:nvPicPr>
          <p:cNvPr id="22" name="Image 3" descr="preencoded.png"/>
          <p:cNvPicPr>
            <a:picLocks noChangeAspect="1"/>
          </p:cNvPicPr>
          <p:nvPr/>
        </p:nvPicPr>
        <p:blipFill>
          <a:blip r:embed="rId9"/>
          <a:stretch>
            <a:fillRect/>
          </a:stretch>
        </p:blipFill>
        <p:spPr>
          <a:xfrm>
            <a:off x="7424928" y="1371600"/>
            <a:ext cx="475488" cy="475488"/>
          </a:xfrm>
          <a:prstGeom prst="rect">
            <a:avLst/>
          </a:prstGeom>
          <a:ln>
            <a:noFill/>
          </a:ln>
        </p:spPr>
      </p:pic>
      <p:sp>
        <p:nvSpPr>
          <p:cNvPr id="23" name="Text 17"/>
          <p:cNvSpPr/>
          <p:nvPr/>
        </p:nvSpPr>
        <p:spPr>
          <a:xfrm>
            <a:off x="6812280" y="1965960"/>
            <a:ext cx="1691640" cy="685800"/>
          </a:xfrm>
          <a:prstGeom prst="rect">
            <a:avLst/>
          </a:prstGeom>
          <a:noFill/>
          <a:ln/>
        </p:spPr>
        <p:txBody>
          <a:bodyPr wrap="square" rtlCol="0" anchor="ctr"/>
          <a:lstStyle/>
          <a:p>
            <a:pPr marL="0" indent="0" algn="ctr">
              <a:buNone/>
            </a:pPr>
            <a:r>
              <a:rPr lang="en-US" sz="1100" b="1" dirty="0">
                <a:solidFill>
                  <a:srgbClr val="0A2240"/>
                </a:solidFill>
                <a:latin typeface="Calibri" pitchFamily="34" charset="0"/>
                <a:ea typeface="Calibri" pitchFamily="34" charset="-122"/>
                <a:cs typeface="Calibri" pitchFamily="34" charset="-120"/>
              </a:rPr>
              <a:t>Profile</a:t>
            </a:r>
            <a:endParaRPr lang="en-US" sz="1100" dirty="0"/>
          </a:p>
          <a:p>
            <a:pPr marL="0" indent="0" algn="ctr">
              <a:buNone/>
            </a:pPr>
            <a:r>
              <a:rPr lang="en-US" sz="1100" b="1" dirty="0">
                <a:solidFill>
                  <a:srgbClr val="0A2240"/>
                </a:solidFill>
                <a:latin typeface="Calibri" pitchFamily="34" charset="0"/>
                <a:ea typeface="Calibri" pitchFamily="34" charset="-122"/>
                <a:cs typeface="Calibri" pitchFamily="34" charset="-120"/>
              </a:rPr>
              <a:t>Auto-Filled</a:t>
            </a:r>
            <a:endParaRPr lang="en-US" sz="1100" dirty="0"/>
          </a:p>
        </p:txBody>
      </p:sp>
      <p:sp>
        <p:nvSpPr>
          <p:cNvPr id="24" name="Shape 18"/>
          <p:cNvSpPr/>
          <p:nvPr/>
        </p:nvSpPr>
        <p:spPr>
          <a:xfrm>
            <a:off x="274320" y="3090672"/>
            <a:ext cx="8595360" cy="1783080"/>
          </a:xfrm>
          <a:prstGeom prst="roundRect">
            <a:avLst>
              <a:gd name="adj" fmla="val 6154"/>
            </a:avLst>
          </a:prstGeom>
          <a:solidFill>
            <a:srgbClr val="F7FAFF"/>
          </a:solidFill>
          <a:ln w="6350">
            <a:solidFill>
              <a:srgbClr val="DAE4F0"/>
            </a:solidFill>
            <a:prstDash val="solid"/>
          </a:ln>
          <a:effectLst>
            <a:outerShdw blurRad="101600" dist="38100" dir="2700000" algn="bl" rotWithShape="0">
              <a:srgbClr val="000000">
                <a:alpha val="12000"/>
              </a:srgbClr>
            </a:outerShdw>
          </a:effectLst>
        </p:spPr>
      </p:sp>
      <p:sp>
        <p:nvSpPr>
          <p:cNvPr id="25" name="Text 19"/>
          <p:cNvSpPr/>
          <p:nvPr/>
        </p:nvSpPr>
        <p:spPr>
          <a:xfrm>
            <a:off x="457200" y="3182112"/>
            <a:ext cx="8229600" cy="347472"/>
          </a:xfrm>
          <a:prstGeom prst="rect">
            <a:avLst/>
          </a:prstGeom>
          <a:noFill/>
          <a:ln/>
        </p:spPr>
        <p:txBody>
          <a:bodyPr wrap="square" lIns="0" tIns="0" rIns="0" bIns="0" rtlCol="0" anchor="ctr"/>
          <a:lstStyle/>
          <a:p>
            <a:pPr marL="0" indent="0">
              <a:buNone/>
            </a:pPr>
            <a:r>
              <a:rPr lang="en-US" sz="1300" b="1" dirty="0">
                <a:solidFill>
                  <a:srgbClr val="0A2240"/>
                </a:solidFill>
                <a:latin typeface="Calibri" pitchFamily="34" charset="0"/>
                <a:ea typeface="Calibri" pitchFamily="34" charset="-122"/>
                <a:cs typeface="Calibri" pitchFamily="34" charset="-120"/>
              </a:rPr>
              <a:t>How OTP Email Verification Works</a:t>
            </a:r>
            <a:endParaRPr lang="en-US" sz="1300" dirty="0"/>
          </a:p>
        </p:txBody>
      </p:sp>
      <p:sp>
        <p:nvSpPr>
          <p:cNvPr id="26" name="Shape 20"/>
          <p:cNvSpPr/>
          <p:nvPr/>
        </p:nvSpPr>
        <p:spPr>
          <a:xfrm>
            <a:off x="457200" y="3611880"/>
            <a:ext cx="164592" cy="164592"/>
          </a:xfrm>
          <a:prstGeom prst="ellipse">
            <a:avLst/>
          </a:prstGeom>
          <a:solidFill>
            <a:srgbClr val="028090"/>
          </a:solidFill>
          <a:ln/>
        </p:spPr>
      </p:sp>
      <p:sp>
        <p:nvSpPr>
          <p:cNvPr id="27" name="Text 21"/>
          <p:cNvSpPr/>
          <p:nvPr/>
        </p:nvSpPr>
        <p:spPr>
          <a:xfrm>
            <a:off x="713232" y="3593592"/>
            <a:ext cx="8046720" cy="228600"/>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If applicant enters only a JWL ID → System looks up their registered email from the API, then sends OTP to that email.</a:t>
            </a:r>
            <a:endParaRPr lang="en-US" sz="1000" dirty="0"/>
          </a:p>
        </p:txBody>
      </p:sp>
      <p:sp>
        <p:nvSpPr>
          <p:cNvPr id="28" name="Shape 22"/>
          <p:cNvSpPr/>
          <p:nvPr/>
        </p:nvSpPr>
        <p:spPr>
          <a:xfrm>
            <a:off x="457200" y="3867912"/>
            <a:ext cx="164592" cy="164592"/>
          </a:xfrm>
          <a:prstGeom prst="ellipse">
            <a:avLst/>
          </a:prstGeom>
          <a:solidFill>
            <a:srgbClr val="028090"/>
          </a:solidFill>
          <a:ln/>
        </p:spPr>
      </p:sp>
      <p:sp>
        <p:nvSpPr>
          <p:cNvPr id="29" name="Text 23"/>
          <p:cNvSpPr/>
          <p:nvPr/>
        </p:nvSpPr>
        <p:spPr>
          <a:xfrm>
            <a:off x="713232" y="3849624"/>
            <a:ext cx="8046720" cy="228600"/>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If applicant enters their Email → OTP is sent directly. Domain must be Gmail, Yahoo, Outlook, iCloud, .org or .edu.</a:t>
            </a:r>
            <a:endParaRPr lang="en-US" sz="1000" dirty="0"/>
          </a:p>
        </p:txBody>
      </p:sp>
      <p:sp>
        <p:nvSpPr>
          <p:cNvPr id="30" name="Shape 24"/>
          <p:cNvSpPr/>
          <p:nvPr/>
        </p:nvSpPr>
        <p:spPr>
          <a:xfrm>
            <a:off x="457200" y="4123944"/>
            <a:ext cx="164592" cy="164592"/>
          </a:xfrm>
          <a:prstGeom prst="ellipse">
            <a:avLst/>
          </a:prstGeom>
          <a:solidFill>
            <a:srgbClr val="028090"/>
          </a:solidFill>
          <a:ln/>
        </p:spPr>
      </p:sp>
      <p:sp>
        <p:nvSpPr>
          <p:cNvPr id="31" name="Text 25"/>
          <p:cNvSpPr/>
          <p:nvPr/>
        </p:nvSpPr>
        <p:spPr>
          <a:xfrm>
            <a:off x="713232" y="4105656"/>
            <a:ext cx="8046720" cy="228600"/>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OTP is 6 digits and expires in 10 minutes. Applicant can resend after 60 seconds.</a:t>
            </a:r>
            <a:endParaRPr lang="en-US" sz="1000" dirty="0"/>
          </a:p>
        </p:txBody>
      </p:sp>
      <p:sp>
        <p:nvSpPr>
          <p:cNvPr id="32" name="Shape 26"/>
          <p:cNvSpPr/>
          <p:nvPr/>
        </p:nvSpPr>
        <p:spPr>
          <a:xfrm>
            <a:off x="457200" y="4379976"/>
            <a:ext cx="164592" cy="164592"/>
          </a:xfrm>
          <a:prstGeom prst="ellipse">
            <a:avLst/>
          </a:prstGeom>
          <a:solidFill>
            <a:srgbClr val="028090"/>
          </a:solidFill>
          <a:ln/>
        </p:spPr>
      </p:sp>
      <p:sp>
        <p:nvSpPr>
          <p:cNvPr id="33" name="Text 27"/>
          <p:cNvSpPr/>
          <p:nvPr/>
        </p:nvSpPr>
        <p:spPr>
          <a:xfrm>
            <a:off x="713232" y="4361688"/>
            <a:ext cx="8046720" cy="228600"/>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After successful OTP verification, the JWL API profile (name, scores, history) is fetched and fields are auto-filled.</a:t>
            </a:r>
            <a:endParaRPr lang="en-US" sz="1000" dirty="0"/>
          </a:p>
        </p:txBody>
      </p:sp>
      <p:sp>
        <p:nvSpPr>
          <p:cNvPr id="34" name="Shape 28"/>
          <p:cNvSpPr/>
          <p:nvPr/>
        </p:nvSpPr>
        <p:spPr>
          <a:xfrm>
            <a:off x="457200" y="4636008"/>
            <a:ext cx="164592" cy="164592"/>
          </a:xfrm>
          <a:prstGeom prst="ellipse">
            <a:avLst/>
          </a:prstGeom>
          <a:solidFill>
            <a:srgbClr val="028090"/>
          </a:solidFill>
          <a:ln/>
        </p:spPr>
      </p:sp>
      <p:sp>
        <p:nvSpPr>
          <p:cNvPr id="35" name="Text 29"/>
          <p:cNvSpPr/>
          <p:nvPr/>
        </p:nvSpPr>
        <p:spPr>
          <a:xfrm>
            <a:off x="713232" y="4617720"/>
            <a:ext cx="8046720" cy="228600"/>
          </a:xfrm>
          <a:prstGeom prst="rect">
            <a:avLst/>
          </a:prstGeom>
          <a:noFill/>
          <a:ln/>
        </p:spPr>
        <p:txBody>
          <a:bodyPr wrap="square" lIns="0" tIns="0" rIns="0" bIns="0" rtlCol="0" anchor="ctr"/>
          <a:lstStyle/>
          <a:p>
            <a:pPr marL="0" indent="0">
              <a:buNone/>
            </a:pPr>
            <a:r>
              <a:rPr lang="en-US" sz="1000" dirty="0">
                <a:solidFill>
                  <a:srgbClr val="1A2A3D"/>
                </a:solidFill>
                <a:latin typeface="Calibri" pitchFamily="34" charset="0"/>
                <a:ea typeface="Calibri" pitchFamily="34" charset="-122"/>
                <a:cs typeface="Calibri" pitchFamily="34" charset="-120"/>
              </a:rPr>
              <a:t>New applicants with no JWL record: OTP still sent to verify the email. They continue as fresh applicants after verification.</a:t>
            </a:r>
            <a:endParaRPr lang="en-US" sz="1000" dirty="0"/>
          </a:p>
        </p:txBody>
      </p:sp>
      <p:pic>
        <p:nvPicPr>
          <p:cNvPr id="36" name="otp_success_pin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285232" y="1792224"/>
            <a:ext cx="384048" cy="384048"/>
          </a:xfrm>
          <a:prstGeom prst="rect">
            <a:avLst/>
          </a:prstGeom>
          <a:ln>
            <a:noFill/>
          </a:ln>
        </p:spPr>
      </p:pic>
    </p:spTree>
  </p:cSld>
  <p:clrMapOvr>
    <a:masterClrMapping/>
  </p:clrMapOvr>
  <mc:AlternateContent xmlns:mc="http://schemas.openxmlformats.org/markup-compatibility/2006">
    <mc:Choice xmlns:p14="http://schemas.microsoft.com/office/powerpoint/2010/main" Requires="p14">
      <p:transition spd="slow" p14:dur="1200">
        <p14:prism/>
        <p:sndAc>
          <p:stSnd>
            <p:snd r:embed="rId5" name="click.wav"/>
          </p:stSnd>
        </p:sndAc>
      </p:transition>
    </mc:Choice>
    <mc:Fallback>
      <p:transition spd="slow">
        <p:fade/>
        <p:sndAc>
          <p:stSnd>
            <p:snd r:embed="rId5" name="click.wav"/>
          </p:stSnd>
        </p:sndAc>
      </p:transition>
    </mc:Fallback>
  </mc:AlternateContent>
  <p:timing>
    <p:tnLst>
      <p:par>
        <p:cTn id="1" dur="indefinite" restart="never" nodeType="tmRoot">
          <p:childTnLst>
            <p:audio>
              <p:cMediaNode vol="80000">
                <p:cTn id="2" fill="hold" display="0">
                  <p:stCondLst>
                    <p:cond delay="indefinite"/>
                  </p:stCondLst>
                </p:cTn>
                <p:tgtEl>
                  <p:spTgt spid="3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Eligibility Rules — Automatic Checks</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Run when the applicant's profile is fetched via API</a:t>
            </a:r>
            <a:endParaRPr lang="en-US" sz="1200" dirty="0"/>
          </a:p>
        </p:txBody>
      </p:sp>
      <p:sp>
        <p:nvSpPr>
          <p:cNvPr id="5" name="Shape 3"/>
          <p:cNvSpPr/>
          <p:nvPr/>
        </p:nvSpPr>
        <p:spPr>
          <a:xfrm>
            <a:off x="274320" y="1188720"/>
            <a:ext cx="4160520" cy="1691640"/>
          </a:xfrm>
          <a:prstGeom prst="roundRect">
            <a:avLst>
              <a:gd name="adj" fmla="val 6486"/>
            </a:avLst>
          </a:prstGeom>
          <a:solidFill>
            <a:srgbClr val="FDE8E8"/>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438912" y="1371600"/>
            <a:ext cx="475488" cy="475488"/>
          </a:xfrm>
          <a:prstGeom prst="ellipse">
            <a:avLst/>
          </a:prstGeom>
          <a:solidFill>
            <a:srgbClr val="C73535"/>
          </a:solidFill>
          <a:ln/>
        </p:spPr>
      </p:sp>
      <p:pic>
        <p:nvPicPr>
          <p:cNvPr id="7" name="Image 0" descr="preencoded.png"/>
          <p:cNvPicPr>
            <a:picLocks noChangeAspect="1"/>
          </p:cNvPicPr>
          <p:nvPr/>
        </p:nvPicPr>
        <p:blipFill>
          <a:blip r:embed="rId4"/>
          <a:stretch>
            <a:fillRect/>
          </a:stretch>
        </p:blipFill>
        <p:spPr>
          <a:xfrm>
            <a:off x="475488" y="1408176"/>
            <a:ext cx="402336" cy="402336"/>
          </a:xfrm>
          <a:prstGeom prst="rect">
            <a:avLst/>
          </a:prstGeom>
          <a:ln>
            <a:noFill/>
          </a:ln>
        </p:spPr>
      </p:pic>
      <p:sp>
        <p:nvSpPr>
          <p:cNvPr id="8" name="Text 5"/>
          <p:cNvSpPr/>
          <p:nvPr/>
        </p:nvSpPr>
        <p:spPr>
          <a:xfrm>
            <a:off x="1024128" y="1316736"/>
            <a:ext cx="3108960" cy="475488"/>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Same Program — Active / Enrolled / Graduated</a:t>
            </a:r>
            <a:endParaRPr lang="en-US" sz="1100" dirty="0"/>
          </a:p>
        </p:txBody>
      </p:sp>
      <p:sp>
        <p:nvSpPr>
          <p:cNvPr id="9" name="Shape 6"/>
          <p:cNvSpPr/>
          <p:nvPr/>
        </p:nvSpPr>
        <p:spPr>
          <a:xfrm>
            <a:off x="1024128" y="1810512"/>
            <a:ext cx="777240" cy="256032"/>
          </a:xfrm>
          <a:prstGeom prst="roundRect">
            <a:avLst>
              <a:gd name="adj" fmla="val 21429"/>
            </a:avLst>
          </a:prstGeom>
          <a:solidFill>
            <a:srgbClr val="C73535"/>
          </a:solidFill>
          <a:ln/>
        </p:spPr>
      </p:sp>
      <p:sp>
        <p:nvSpPr>
          <p:cNvPr id="10" name="Text 7"/>
          <p:cNvSpPr/>
          <p:nvPr/>
        </p:nvSpPr>
        <p:spPr>
          <a:xfrm>
            <a:off x="1024128" y="1810512"/>
            <a:ext cx="7772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BLOCKED</a:t>
            </a:r>
            <a:endParaRPr lang="en-US" sz="900" dirty="0"/>
          </a:p>
        </p:txBody>
      </p:sp>
      <p:sp>
        <p:nvSpPr>
          <p:cNvPr id="11" name="Text 8"/>
          <p:cNvSpPr/>
          <p:nvPr/>
        </p:nvSpPr>
        <p:spPr>
          <a:xfrm>
            <a:off x="438912" y="2103120"/>
            <a:ext cx="3840480" cy="685800"/>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Already has active, enrolled, graduated, or submitted application for the SAME program → BLOCKED. Cannot re-apply.</a:t>
            </a:r>
            <a:endParaRPr lang="en-US" sz="1000" dirty="0"/>
          </a:p>
        </p:txBody>
      </p:sp>
      <p:sp>
        <p:nvSpPr>
          <p:cNvPr id="12" name="Shape 9"/>
          <p:cNvSpPr/>
          <p:nvPr/>
        </p:nvSpPr>
        <p:spPr>
          <a:xfrm>
            <a:off x="4709160" y="1188720"/>
            <a:ext cx="4160520" cy="1691640"/>
          </a:xfrm>
          <a:prstGeom prst="roundRect">
            <a:avLst>
              <a:gd name="adj" fmla="val 6486"/>
            </a:avLst>
          </a:prstGeom>
          <a:solidFill>
            <a:srgbClr val="E8F5EE"/>
          </a:solidFill>
          <a:ln w="6350">
            <a:solidFill>
              <a:srgbClr val="DAE4F0"/>
            </a:solidFill>
            <a:prstDash val="solid"/>
          </a:ln>
          <a:effectLst>
            <a:outerShdw blurRad="101600" dist="38100" dir="2700000" algn="bl" rotWithShape="0">
              <a:srgbClr val="000000">
                <a:alpha val="12000"/>
              </a:srgbClr>
            </a:outerShdw>
          </a:effectLst>
        </p:spPr>
      </p:sp>
      <p:sp>
        <p:nvSpPr>
          <p:cNvPr id="13" name="Shape 10"/>
          <p:cNvSpPr/>
          <p:nvPr/>
        </p:nvSpPr>
        <p:spPr>
          <a:xfrm>
            <a:off x="4873752" y="1371600"/>
            <a:ext cx="475488" cy="475488"/>
          </a:xfrm>
          <a:prstGeom prst="ellipse">
            <a:avLst/>
          </a:prstGeom>
          <a:solidFill>
            <a:srgbClr val="1A8A5A"/>
          </a:solidFill>
          <a:ln/>
        </p:spPr>
      </p:sp>
      <p:pic>
        <p:nvPicPr>
          <p:cNvPr id="14" name="Image 1" descr="preencoded.png"/>
          <p:cNvPicPr>
            <a:picLocks noChangeAspect="1"/>
          </p:cNvPicPr>
          <p:nvPr/>
        </p:nvPicPr>
        <p:blipFill>
          <a:blip r:embed="rId5"/>
          <a:stretch>
            <a:fillRect/>
          </a:stretch>
        </p:blipFill>
        <p:spPr>
          <a:xfrm>
            <a:off x="4910328" y="1408176"/>
            <a:ext cx="402336" cy="402336"/>
          </a:xfrm>
          <a:prstGeom prst="rect">
            <a:avLst/>
          </a:prstGeom>
          <a:ln>
            <a:noFill/>
          </a:ln>
        </p:spPr>
      </p:pic>
      <p:sp>
        <p:nvSpPr>
          <p:cNvPr id="15" name="Text 11"/>
          <p:cNvSpPr/>
          <p:nvPr/>
        </p:nvSpPr>
        <p:spPr>
          <a:xfrm>
            <a:off x="5458968" y="1316736"/>
            <a:ext cx="3108960" cy="475488"/>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Same Program — Failed or Withdrawn</a:t>
            </a:r>
            <a:endParaRPr lang="en-US" sz="1100" dirty="0"/>
          </a:p>
        </p:txBody>
      </p:sp>
      <p:sp>
        <p:nvSpPr>
          <p:cNvPr id="16" name="Shape 12"/>
          <p:cNvSpPr/>
          <p:nvPr/>
        </p:nvSpPr>
        <p:spPr>
          <a:xfrm>
            <a:off x="5458968" y="1810512"/>
            <a:ext cx="777240" cy="256032"/>
          </a:xfrm>
          <a:prstGeom prst="roundRect">
            <a:avLst>
              <a:gd name="adj" fmla="val 21429"/>
            </a:avLst>
          </a:prstGeom>
          <a:solidFill>
            <a:srgbClr val="1A8A5A"/>
          </a:solidFill>
          <a:ln/>
        </p:spPr>
      </p:sp>
      <p:sp>
        <p:nvSpPr>
          <p:cNvPr id="17" name="Text 13"/>
          <p:cNvSpPr/>
          <p:nvPr/>
        </p:nvSpPr>
        <p:spPr>
          <a:xfrm>
            <a:off x="5458968" y="1810512"/>
            <a:ext cx="7772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ALLOWED</a:t>
            </a:r>
            <a:endParaRPr lang="en-US" sz="900" dirty="0"/>
          </a:p>
        </p:txBody>
      </p:sp>
      <p:sp>
        <p:nvSpPr>
          <p:cNvPr id="18" name="Text 14"/>
          <p:cNvSpPr/>
          <p:nvPr/>
        </p:nvSpPr>
        <p:spPr>
          <a:xfrm>
            <a:off x="4873752" y="2103120"/>
            <a:ext cx="3840480" cy="685800"/>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Previous attempt was failed or withdrawn → ALLOWED. Applicant may re-apply under a new intake.</a:t>
            </a:r>
            <a:endParaRPr lang="en-US" sz="1000" dirty="0"/>
          </a:p>
        </p:txBody>
      </p:sp>
      <p:sp>
        <p:nvSpPr>
          <p:cNvPr id="19" name="Shape 15"/>
          <p:cNvSpPr/>
          <p:nvPr/>
        </p:nvSpPr>
        <p:spPr>
          <a:xfrm>
            <a:off x="274320" y="3108960"/>
            <a:ext cx="4160520" cy="1691640"/>
          </a:xfrm>
          <a:prstGeom prst="roundRect">
            <a:avLst>
              <a:gd name="adj" fmla="val 6486"/>
            </a:avLst>
          </a:prstGeom>
          <a:solidFill>
            <a:srgbClr val="FFF8E6"/>
          </a:solidFill>
          <a:ln w="6350">
            <a:solidFill>
              <a:srgbClr val="DAE4F0"/>
            </a:solidFill>
            <a:prstDash val="solid"/>
          </a:ln>
          <a:effectLst>
            <a:outerShdw blurRad="101600" dist="38100" dir="2700000" algn="bl" rotWithShape="0">
              <a:srgbClr val="000000">
                <a:alpha val="12000"/>
              </a:srgbClr>
            </a:outerShdw>
          </a:effectLst>
        </p:spPr>
      </p:sp>
      <p:sp>
        <p:nvSpPr>
          <p:cNvPr id="20" name="Shape 16"/>
          <p:cNvSpPr/>
          <p:nvPr/>
        </p:nvSpPr>
        <p:spPr>
          <a:xfrm>
            <a:off x="438912" y="3291840"/>
            <a:ext cx="475488" cy="475488"/>
          </a:xfrm>
          <a:prstGeom prst="ellipse">
            <a:avLst/>
          </a:prstGeom>
          <a:solidFill>
            <a:srgbClr val="F0A500"/>
          </a:solidFill>
          <a:ln/>
        </p:spPr>
      </p:sp>
      <p:pic>
        <p:nvPicPr>
          <p:cNvPr id="21" name="Image 2" descr="preencoded.png"/>
          <p:cNvPicPr>
            <a:picLocks noChangeAspect="1"/>
          </p:cNvPicPr>
          <p:nvPr/>
        </p:nvPicPr>
        <p:blipFill>
          <a:blip r:embed="rId6"/>
          <a:stretch>
            <a:fillRect/>
          </a:stretch>
        </p:blipFill>
        <p:spPr>
          <a:xfrm>
            <a:off x="475488" y="3328416"/>
            <a:ext cx="402336" cy="402336"/>
          </a:xfrm>
          <a:prstGeom prst="rect">
            <a:avLst/>
          </a:prstGeom>
          <a:ln>
            <a:noFill/>
          </a:ln>
        </p:spPr>
      </p:pic>
      <p:sp>
        <p:nvSpPr>
          <p:cNvPr id="22" name="Text 17"/>
          <p:cNvSpPr/>
          <p:nvPr/>
        </p:nvSpPr>
        <p:spPr>
          <a:xfrm>
            <a:off x="1024128" y="3236976"/>
            <a:ext cx="3108960" cy="475488"/>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60-Day Active Program Block</a:t>
            </a:r>
            <a:endParaRPr lang="en-US" sz="1100" dirty="0"/>
          </a:p>
        </p:txBody>
      </p:sp>
      <p:sp>
        <p:nvSpPr>
          <p:cNvPr id="23" name="Shape 18"/>
          <p:cNvSpPr/>
          <p:nvPr/>
        </p:nvSpPr>
        <p:spPr>
          <a:xfrm>
            <a:off x="1024128" y="3730752"/>
            <a:ext cx="777240" cy="256032"/>
          </a:xfrm>
          <a:prstGeom prst="roundRect">
            <a:avLst>
              <a:gd name="adj" fmla="val 21429"/>
            </a:avLst>
          </a:prstGeom>
          <a:solidFill>
            <a:srgbClr val="C73535"/>
          </a:solidFill>
          <a:ln/>
        </p:spPr>
      </p:sp>
      <p:sp>
        <p:nvSpPr>
          <p:cNvPr id="24" name="Text 19"/>
          <p:cNvSpPr/>
          <p:nvPr/>
        </p:nvSpPr>
        <p:spPr>
          <a:xfrm>
            <a:off x="1024128" y="3730752"/>
            <a:ext cx="7772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BLOCKED</a:t>
            </a:r>
            <a:endParaRPr lang="en-US" sz="900" dirty="0"/>
          </a:p>
        </p:txBody>
      </p:sp>
      <p:sp>
        <p:nvSpPr>
          <p:cNvPr id="25" name="Text 20"/>
          <p:cNvSpPr/>
          <p:nvPr/>
        </p:nvSpPr>
        <p:spPr>
          <a:xfrm>
            <a:off x="438912" y="4023360"/>
            <a:ext cx="3840480" cy="685800"/>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Has ANY active program started within last 60 days → BLOCKED from any new program until the 60-day window passes.</a:t>
            </a:r>
            <a:endParaRPr lang="en-US" sz="1000" dirty="0"/>
          </a:p>
        </p:txBody>
      </p:sp>
      <p:sp>
        <p:nvSpPr>
          <p:cNvPr id="26" name="Shape 21"/>
          <p:cNvSpPr/>
          <p:nvPr/>
        </p:nvSpPr>
        <p:spPr>
          <a:xfrm>
            <a:off x="4709160" y="3108960"/>
            <a:ext cx="4160520" cy="1691640"/>
          </a:xfrm>
          <a:prstGeom prst="roundRect">
            <a:avLst>
              <a:gd name="adj" fmla="val 6486"/>
            </a:avLst>
          </a:prstGeom>
          <a:solidFill>
            <a:srgbClr val="E8F0FB"/>
          </a:solidFill>
          <a:ln w="6350">
            <a:solidFill>
              <a:srgbClr val="DAE4F0"/>
            </a:solidFill>
            <a:prstDash val="solid"/>
          </a:ln>
          <a:effectLst>
            <a:outerShdw blurRad="101600" dist="38100" dir="2700000" algn="bl" rotWithShape="0">
              <a:srgbClr val="000000">
                <a:alpha val="12000"/>
              </a:srgbClr>
            </a:outerShdw>
          </a:effectLst>
        </p:spPr>
      </p:sp>
      <p:sp>
        <p:nvSpPr>
          <p:cNvPr id="27" name="Shape 22"/>
          <p:cNvSpPr/>
          <p:nvPr/>
        </p:nvSpPr>
        <p:spPr>
          <a:xfrm>
            <a:off x="4873752" y="3291840"/>
            <a:ext cx="475488" cy="475488"/>
          </a:xfrm>
          <a:prstGeom prst="ellipse">
            <a:avLst/>
          </a:prstGeom>
          <a:solidFill>
            <a:srgbClr val="1A5FAD"/>
          </a:solidFill>
          <a:ln/>
        </p:spPr>
      </p:sp>
      <p:pic>
        <p:nvPicPr>
          <p:cNvPr id="28" name="Image 3" descr="preencoded.png"/>
          <p:cNvPicPr>
            <a:picLocks noChangeAspect="1"/>
          </p:cNvPicPr>
          <p:nvPr/>
        </p:nvPicPr>
        <p:blipFill>
          <a:blip r:embed="rId7"/>
          <a:stretch>
            <a:fillRect/>
          </a:stretch>
        </p:blipFill>
        <p:spPr>
          <a:xfrm>
            <a:off x="4910328" y="3328416"/>
            <a:ext cx="402336" cy="402336"/>
          </a:xfrm>
          <a:prstGeom prst="rect">
            <a:avLst/>
          </a:prstGeom>
          <a:ln>
            <a:noFill/>
          </a:ln>
        </p:spPr>
      </p:pic>
      <p:sp>
        <p:nvSpPr>
          <p:cNvPr id="29" name="Text 23"/>
          <p:cNvSpPr/>
          <p:nvPr/>
        </p:nvSpPr>
        <p:spPr>
          <a:xfrm>
            <a:off x="5458968" y="3236976"/>
            <a:ext cx="3108960" cy="475488"/>
          </a:xfrm>
          <a:prstGeom prst="rect">
            <a:avLst/>
          </a:prstGeom>
          <a:noFill/>
          <a:ln/>
        </p:spPr>
        <p:txBody>
          <a:bodyPr wrap="square" lIns="0" tIns="0" rIns="0" bIns="0" rtlCol="0" anchor="ctr"/>
          <a:lstStyle/>
          <a:p>
            <a:pPr marL="0" indent="0">
              <a:buNone/>
            </a:pPr>
            <a:r>
              <a:rPr lang="en-US" sz="1100" b="1" dirty="0">
                <a:solidFill>
                  <a:srgbClr val="0A2240"/>
                </a:solidFill>
                <a:latin typeface="Calibri" pitchFamily="34" charset="0"/>
                <a:ea typeface="Calibri" pitchFamily="34" charset="-122"/>
                <a:cs typeface="Calibri" pitchFamily="34" charset="-120"/>
              </a:rPr>
              <a:t>Different Program — Any Status</a:t>
            </a:r>
            <a:endParaRPr lang="en-US" sz="1100" dirty="0"/>
          </a:p>
        </p:txBody>
      </p:sp>
      <p:sp>
        <p:nvSpPr>
          <p:cNvPr id="30" name="Shape 24"/>
          <p:cNvSpPr/>
          <p:nvPr/>
        </p:nvSpPr>
        <p:spPr>
          <a:xfrm>
            <a:off x="5458968" y="3730752"/>
            <a:ext cx="777240" cy="256032"/>
          </a:xfrm>
          <a:prstGeom prst="roundRect">
            <a:avLst>
              <a:gd name="adj" fmla="val 21429"/>
            </a:avLst>
          </a:prstGeom>
          <a:solidFill>
            <a:srgbClr val="1A8A5A"/>
          </a:solidFill>
          <a:ln/>
        </p:spPr>
      </p:sp>
      <p:sp>
        <p:nvSpPr>
          <p:cNvPr id="31" name="Text 25"/>
          <p:cNvSpPr/>
          <p:nvPr/>
        </p:nvSpPr>
        <p:spPr>
          <a:xfrm>
            <a:off x="5458968" y="3730752"/>
            <a:ext cx="777240" cy="256032"/>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ALLOWED</a:t>
            </a:r>
            <a:endParaRPr lang="en-US" sz="900" dirty="0"/>
          </a:p>
        </p:txBody>
      </p:sp>
      <p:sp>
        <p:nvSpPr>
          <p:cNvPr id="32" name="Text 26"/>
          <p:cNvSpPr/>
          <p:nvPr/>
        </p:nvSpPr>
        <p:spPr>
          <a:xfrm>
            <a:off x="4873752" y="4023360"/>
            <a:ext cx="3840480" cy="685800"/>
          </a:xfrm>
          <a:prstGeom prst="rect">
            <a:avLst/>
          </a:prstGeom>
          <a:noFill/>
          <a:ln/>
        </p:spPr>
        <p:txBody>
          <a:bodyPr wrap="square" rtlCol="0" anchor="ctr"/>
          <a:lstStyle/>
          <a:p>
            <a:pPr marL="0" indent="0">
              <a:buNone/>
            </a:pPr>
            <a:r>
              <a:rPr lang="en-US" sz="1000" dirty="0">
                <a:solidFill>
                  <a:srgbClr val="1A2A3D"/>
                </a:solidFill>
                <a:latin typeface="Calibri" pitchFamily="34" charset="0"/>
                <a:ea typeface="Calibri" pitchFamily="34" charset="-122"/>
                <a:cs typeface="Calibri" pitchFamily="34" charset="-120"/>
              </a:rPr>
              <a:t>May apply for a different program regardless of status in other programs. Only the 60-day rule applies.</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Step 3 — Personal Details</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Name must match the applicant's official ID or passport</a:t>
            </a:r>
            <a:endParaRPr lang="en-US" sz="1200" dirty="0"/>
          </a:p>
        </p:txBody>
      </p:sp>
      <p:sp>
        <p:nvSpPr>
          <p:cNvPr id="5" name="Shape 3"/>
          <p:cNvSpPr/>
          <p:nvPr/>
        </p:nvSpPr>
        <p:spPr>
          <a:xfrm>
            <a:off x="274320" y="1234440"/>
            <a:ext cx="8595360" cy="594360"/>
          </a:xfrm>
          <a:prstGeom prst="roundRect">
            <a:avLst>
              <a:gd name="adj" fmla="val 18462"/>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411480" y="1325880"/>
            <a:ext cx="420624" cy="420624"/>
          </a:xfrm>
          <a:prstGeom prst="ellipse">
            <a:avLst/>
          </a:prstGeom>
          <a:solidFill>
            <a:srgbClr val="0A2240"/>
          </a:solidFill>
          <a:ln/>
        </p:spPr>
      </p:sp>
      <p:pic>
        <p:nvPicPr>
          <p:cNvPr id="7" name="Image 0" descr="preencoded.png"/>
          <p:cNvPicPr>
            <a:picLocks noChangeAspect="1"/>
          </p:cNvPicPr>
          <p:nvPr/>
        </p:nvPicPr>
        <p:blipFill>
          <a:blip r:embed="rId4"/>
          <a:stretch>
            <a:fillRect/>
          </a:stretch>
        </p:blipFill>
        <p:spPr>
          <a:xfrm>
            <a:off x="457200" y="1371600"/>
            <a:ext cx="329184" cy="329184"/>
          </a:xfrm>
          <a:prstGeom prst="rect">
            <a:avLst/>
          </a:prstGeom>
          <a:ln>
            <a:noFill/>
          </a:ln>
        </p:spPr>
      </p:pic>
      <p:sp>
        <p:nvSpPr>
          <p:cNvPr id="8" name="Text 5"/>
          <p:cNvSpPr/>
          <p:nvPr/>
        </p:nvSpPr>
        <p:spPr>
          <a:xfrm>
            <a:off x="987552" y="1307592"/>
            <a:ext cx="2286000" cy="27432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First / Middle / Last Name</a:t>
            </a:r>
            <a:endParaRPr lang="en-US" sz="1200" dirty="0"/>
          </a:p>
        </p:txBody>
      </p:sp>
      <p:sp>
        <p:nvSpPr>
          <p:cNvPr id="9" name="Text 6"/>
          <p:cNvSpPr/>
          <p:nvPr/>
        </p:nvSpPr>
        <p:spPr>
          <a:xfrm>
            <a:off x="987552" y="1563624"/>
            <a:ext cx="7726680" cy="201168"/>
          </a:xfrm>
          <a:prstGeom prst="rect">
            <a:avLst/>
          </a:prstGeom>
          <a:noFill/>
          <a:ln/>
        </p:spPr>
        <p:txBody>
          <a:bodyPr wrap="square" lIns="0" tIns="0" rIns="0" bIns="0" rtlCol="0" anchor="ctr"/>
          <a:lstStyle/>
          <a:p>
            <a:pPr marL="0" indent="0">
              <a:buNone/>
            </a:pPr>
            <a:r>
              <a:rPr lang="en-US" sz="1000" dirty="0">
                <a:solidFill>
                  <a:srgbClr val="5A7190"/>
                </a:solidFill>
                <a:latin typeface="Calibri" pitchFamily="34" charset="0"/>
                <a:ea typeface="Calibri" pitchFamily="34" charset="-122"/>
                <a:cs typeface="Calibri" pitchFamily="34" charset="-120"/>
              </a:rPr>
              <a:t>Letters only, no numbers or symbols. Will appear on certificate. Must match passport.</a:t>
            </a:r>
            <a:endParaRPr lang="en-US" sz="1000" dirty="0"/>
          </a:p>
        </p:txBody>
      </p:sp>
      <p:sp>
        <p:nvSpPr>
          <p:cNvPr id="10" name="Shape 7"/>
          <p:cNvSpPr/>
          <p:nvPr/>
        </p:nvSpPr>
        <p:spPr>
          <a:xfrm>
            <a:off x="274320" y="1947672"/>
            <a:ext cx="8595360" cy="594360"/>
          </a:xfrm>
          <a:prstGeom prst="roundRect">
            <a:avLst>
              <a:gd name="adj" fmla="val 18462"/>
            </a:avLst>
          </a:prstGeom>
          <a:solidFill>
            <a:srgbClr val="FFFFFF"/>
          </a:solidFill>
          <a:ln w="6350">
            <a:solidFill>
              <a:srgbClr val="DAE4F0"/>
            </a:solidFill>
            <a:prstDash val="solid"/>
          </a:ln>
          <a:effectLst>
            <a:outerShdw blurRad="101600" dist="38100" dir="2700000" algn="bl" rotWithShape="0">
              <a:srgbClr val="000000">
                <a:alpha val="12000"/>
              </a:srgbClr>
            </a:outerShdw>
          </a:effectLst>
        </p:spPr>
      </p:sp>
      <p:sp>
        <p:nvSpPr>
          <p:cNvPr id="11" name="Shape 8"/>
          <p:cNvSpPr/>
          <p:nvPr/>
        </p:nvSpPr>
        <p:spPr>
          <a:xfrm>
            <a:off x="411480" y="2039112"/>
            <a:ext cx="420624" cy="420624"/>
          </a:xfrm>
          <a:prstGeom prst="ellipse">
            <a:avLst/>
          </a:prstGeom>
          <a:solidFill>
            <a:srgbClr val="0A2240"/>
          </a:solidFill>
          <a:ln/>
        </p:spPr>
      </p:sp>
      <p:pic>
        <p:nvPicPr>
          <p:cNvPr id="12" name="Image 1" descr="preencoded.png"/>
          <p:cNvPicPr>
            <a:picLocks noChangeAspect="1"/>
          </p:cNvPicPr>
          <p:nvPr/>
        </p:nvPicPr>
        <p:blipFill>
          <a:blip r:embed="rId5"/>
          <a:stretch>
            <a:fillRect/>
          </a:stretch>
        </p:blipFill>
        <p:spPr>
          <a:xfrm>
            <a:off x="457200" y="2084832"/>
            <a:ext cx="329184" cy="329184"/>
          </a:xfrm>
          <a:prstGeom prst="rect">
            <a:avLst/>
          </a:prstGeom>
          <a:ln>
            <a:noFill/>
          </a:ln>
        </p:spPr>
      </p:pic>
      <p:sp>
        <p:nvSpPr>
          <p:cNvPr id="13" name="Text 9"/>
          <p:cNvSpPr/>
          <p:nvPr/>
        </p:nvSpPr>
        <p:spPr>
          <a:xfrm>
            <a:off x="987552" y="2020824"/>
            <a:ext cx="2286000" cy="27432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Gender</a:t>
            </a:r>
            <a:endParaRPr lang="en-US" sz="1200" dirty="0"/>
          </a:p>
        </p:txBody>
      </p:sp>
      <p:sp>
        <p:nvSpPr>
          <p:cNvPr id="14" name="Text 10"/>
          <p:cNvSpPr/>
          <p:nvPr/>
        </p:nvSpPr>
        <p:spPr>
          <a:xfrm>
            <a:off x="987552" y="2276856"/>
            <a:ext cx="7726680" cy="201168"/>
          </a:xfrm>
          <a:prstGeom prst="rect">
            <a:avLst/>
          </a:prstGeom>
          <a:noFill/>
          <a:ln/>
        </p:spPr>
        <p:txBody>
          <a:bodyPr wrap="square" lIns="0" tIns="0" rIns="0" bIns="0" rtlCol="0" anchor="ctr"/>
          <a:lstStyle/>
          <a:p>
            <a:pPr marL="0" indent="0">
              <a:buNone/>
            </a:pPr>
            <a:r>
              <a:rPr lang="en-US" sz="1000" dirty="0">
                <a:solidFill>
                  <a:srgbClr val="5A7190"/>
                </a:solidFill>
                <a:latin typeface="Calibri" pitchFamily="34" charset="0"/>
                <a:ea typeface="Calibri" pitchFamily="34" charset="-122"/>
                <a:cs typeface="Calibri" pitchFamily="34" charset="-120"/>
              </a:rPr>
              <a:t>Select: Male / Female / Other. Required field.</a:t>
            </a:r>
            <a:endParaRPr lang="en-US" sz="1000" dirty="0"/>
          </a:p>
        </p:txBody>
      </p:sp>
      <p:sp>
        <p:nvSpPr>
          <p:cNvPr id="15" name="Shape 11"/>
          <p:cNvSpPr/>
          <p:nvPr/>
        </p:nvSpPr>
        <p:spPr>
          <a:xfrm>
            <a:off x="274320" y="2660904"/>
            <a:ext cx="8595360" cy="594360"/>
          </a:xfrm>
          <a:prstGeom prst="roundRect">
            <a:avLst>
              <a:gd name="adj" fmla="val 18462"/>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6" name="Shape 12"/>
          <p:cNvSpPr/>
          <p:nvPr/>
        </p:nvSpPr>
        <p:spPr>
          <a:xfrm>
            <a:off x="411480" y="2752344"/>
            <a:ext cx="420624" cy="420624"/>
          </a:xfrm>
          <a:prstGeom prst="ellipse">
            <a:avLst/>
          </a:prstGeom>
          <a:solidFill>
            <a:srgbClr val="0A2240"/>
          </a:solidFill>
          <a:ln/>
        </p:spPr>
      </p:sp>
      <p:pic>
        <p:nvPicPr>
          <p:cNvPr id="17" name="Image 2" descr="preencoded.png"/>
          <p:cNvPicPr>
            <a:picLocks noChangeAspect="1"/>
          </p:cNvPicPr>
          <p:nvPr/>
        </p:nvPicPr>
        <p:blipFill>
          <a:blip r:embed="rId6"/>
          <a:stretch>
            <a:fillRect/>
          </a:stretch>
        </p:blipFill>
        <p:spPr>
          <a:xfrm>
            <a:off x="457200" y="2798064"/>
            <a:ext cx="329184" cy="329184"/>
          </a:xfrm>
          <a:prstGeom prst="rect">
            <a:avLst/>
          </a:prstGeom>
          <a:ln>
            <a:noFill/>
          </a:ln>
        </p:spPr>
      </p:pic>
      <p:sp>
        <p:nvSpPr>
          <p:cNvPr id="18" name="Text 13"/>
          <p:cNvSpPr/>
          <p:nvPr/>
        </p:nvSpPr>
        <p:spPr>
          <a:xfrm>
            <a:off x="987552" y="2734056"/>
            <a:ext cx="2286000" cy="27432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Date of Birth</a:t>
            </a:r>
            <a:endParaRPr lang="en-US" sz="1200" dirty="0"/>
          </a:p>
        </p:txBody>
      </p:sp>
      <p:sp>
        <p:nvSpPr>
          <p:cNvPr id="19" name="Text 14"/>
          <p:cNvSpPr/>
          <p:nvPr/>
        </p:nvSpPr>
        <p:spPr>
          <a:xfrm>
            <a:off x="987552" y="2990088"/>
            <a:ext cx="7726680" cy="201168"/>
          </a:xfrm>
          <a:prstGeom prst="rect">
            <a:avLst/>
          </a:prstGeom>
          <a:noFill/>
          <a:ln/>
        </p:spPr>
        <p:txBody>
          <a:bodyPr wrap="square" lIns="0" tIns="0" rIns="0" bIns="0" rtlCol="0" anchor="ctr"/>
          <a:lstStyle/>
          <a:p>
            <a:pPr marL="0" indent="0">
              <a:buNone/>
            </a:pPr>
            <a:r>
              <a:rPr lang="en-US" sz="1000" dirty="0">
                <a:solidFill>
                  <a:srgbClr val="5A7190"/>
                </a:solidFill>
                <a:latin typeface="Calibri" pitchFamily="34" charset="0"/>
                <a:ea typeface="Calibri" pitchFamily="34" charset="-122"/>
                <a:cs typeface="Calibri" pitchFamily="34" charset="-120"/>
              </a:rPr>
              <a:t>Applicant must be 18+ years old. Under-18 dates are automatically blocked.</a:t>
            </a:r>
            <a:endParaRPr lang="en-US" sz="1000" dirty="0"/>
          </a:p>
        </p:txBody>
      </p:sp>
      <p:sp>
        <p:nvSpPr>
          <p:cNvPr id="20" name="Shape 15"/>
          <p:cNvSpPr/>
          <p:nvPr/>
        </p:nvSpPr>
        <p:spPr>
          <a:xfrm>
            <a:off x="274320" y="3374136"/>
            <a:ext cx="8595360" cy="594360"/>
          </a:xfrm>
          <a:prstGeom prst="roundRect">
            <a:avLst>
              <a:gd name="adj" fmla="val 18462"/>
            </a:avLst>
          </a:prstGeom>
          <a:solidFill>
            <a:srgbClr val="FFFFFF"/>
          </a:solidFill>
          <a:ln w="6350">
            <a:solidFill>
              <a:srgbClr val="DAE4F0"/>
            </a:solidFill>
            <a:prstDash val="solid"/>
          </a:ln>
          <a:effectLst>
            <a:outerShdw blurRad="101600" dist="38100" dir="2700000" algn="bl" rotWithShape="0">
              <a:srgbClr val="000000">
                <a:alpha val="12000"/>
              </a:srgbClr>
            </a:outerShdw>
          </a:effectLst>
        </p:spPr>
      </p:sp>
      <p:sp>
        <p:nvSpPr>
          <p:cNvPr id="21" name="Shape 16"/>
          <p:cNvSpPr/>
          <p:nvPr/>
        </p:nvSpPr>
        <p:spPr>
          <a:xfrm>
            <a:off x="411480" y="3465576"/>
            <a:ext cx="420624" cy="420624"/>
          </a:xfrm>
          <a:prstGeom prst="ellipse">
            <a:avLst/>
          </a:prstGeom>
          <a:solidFill>
            <a:srgbClr val="0A2240"/>
          </a:solidFill>
          <a:ln/>
        </p:spPr>
      </p:sp>
      <p:pic>
        <p:nvPicPr>
          <p:cNvPr id="22" name="Image 3" descr="preencoded.png"/>
          <p:cNvPicPr>
            <a:picLocks noChangeAspect="1"/>
          </p:cNvPicPr>
          <p:nvPr/>
        </p:nvPicPr>
        <p:blipFill>
          <a:blip r:embed="rId7"/>
          <a:stretch>
            <a:fillRect/>
          </a:stretch>
        </p:blipFill>
        <p:spPr>
          <a:xfrm>
            <a:off x="457200" y="3511296"/>
            <a:ext cx="329184" cy="329184"/>
          </a:xfrm>
          <a:prstGeom prst="rect">
            <a:avLst/>
          </a:prstGeom>
          <a:ln>
            <a:noFill/>
          </a:ln>
        </p:spPr>
      </p:pic>
      <p:sp>
        <p:nvSpPr>
          <p:cNvPr id="23" name="Text 17"/>
          <p:cNvSpPr/>
          <p:nvPr/>
        </p:nvSpPr>
        <p:spPr>
          <a:xfrm>
            <a:off x="987552" y="3447288"/>
            <a:ext cx="2286000" cy="27432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Email Address</a:t>
            </a:r>
            <a:endParaRPr lang="en-US" sz="1200" dirty="0"/>
          </a:p>
        </p:txBody>
      </p:sp>
      <p:sp>
        <p:nvSpPr>
          <p:cNvPr id="24" name="Text 18"/>
          <p:cNvSpPr/>
          <p:nvPr/>
        </p:nvSpPr>
        <p:spPr>
          <a:xfrm>
            <a:off x="987552" y="3703320"/>
            <a:ext cx="7726680" cy="201168"/>
          </a:xfrm>
          <a:prstGeom prst="rect">
            <a:avLst/>
          </a:prstGeom>
          <a:noFill/>
          <a:ln/>
        </p:spPr>
        <p:txBody>
          <a:bodyPr wrap="square" lIns="0" tIns="0" rIns="0" bIns="0" rtlCol="0" anchor="ctr"/>
          <a:lstStyle/>
          <a:p>
            <a:pPr marL="0" indent="0">
              <a:buNone/>
            </a:pPr>
            <a:r>
              <a:rPr lang="en-US" sz="1000" dirty="0">
                <a:solidFill>
                  <a:srgbClr val="5A7190"/>
                </a:solidFill>
                <a:latin typeface="Calibri" pitchFamily="34" charset="0"/>
                <a:ea typeface="Calibri" pitchFamily="34" charset="-122"/>
                <a:cs typeface="Calibri" pitchFamily="34" charset="-120"/>
              </a:rPr>
              <a:t>Auto-filled from OTP verification step. Cannot be edited — locked to verified email.</a:t>
            </a:r>
            <a:endParaRPr lang="en-US" sz="1000" dirty="0"/>
          </a:p>
        </p:txBody>
      </p:sp>
      <p:sp>
        <p:nvSpPr>
          <p:cNvPr id="25" name="Shape 19"/>
          <p:cNvSpPr/>
          <p:nvPr/>
        </p:nvSpPr>
        <p:spPr>
          <a:xfrm>
            <a:off x="274320" y="4087368"/>
            <a:ext cx="8595360" cy="594360"/>
          </a:xfrm>
          <a:prstGeom prst="roundRect">
            <a:avLst>
              <a:gd name="adj" fmla="val 18462"/>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26" name="Shape 20"/>
          <p:cNvSpPr/>
          <p:nvPr/>
        </p:nvSpPr>
        <p:spPr>
          <a:xfrm>
            <a:off x="411480" y="4178808"/>
            <a:ext cx="420624" cy="420624"/>
          </a:xfrm>
          <a:prstGeom prst="ellipse">
            <a:avLst/>
          </a:prstGeom>
          <a:solidFill>
            <a:srgbClr val="0A2240"/>
          </a:solidFill>
          <a:ln/>
        </p:spPr>
      </p:sp>
      <p:pic>
        <p:nvPicPr>
          <p:cNvPr id="27" name="Image 4" descr="preencoded.png"/>
          <p:cNvPicPr>
            <a:picLocks noChangeAspect="1"/>
          </p:cNvPicPr>
          <p:nvPr/>
        </p:nvPicPr>
        <p:blipFill>
          <a:blip r:embed="rId8"/>
          <a:stretch>
            <a:fillRect/>
          </a:stretch>
        </p:blipFill>
        <p:spPr>
          <a:xfrm>
            <a:off x="457200" y="4224528"/>
            <a:ext cx="329184" cy="329184"/>
          </a:xfrm>
          <a:prstGeom prst="rect">
            <a:avLst/>
          </a:prstGeom>
          <a:ln>
            <a:noFill/>
          </a:ln>
        </p:spPr>
      </p:pic>
      <p:sp>
        <p:nvSpPr>
          <p:cNvPr id="28" name="Text 21"/>
          <p:cNvSpPr/>
          <p:nvPr/>
        </p:nvSpPr>
        <p:spPr>
          <a:xfrm>
            <a:off x="987552" y="4160520"/>
            <a:ext cx="2286000" cy="274320"/>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Phone Number</a:t>
            </a:r>
            <a:endParaRPr lang="en-US" sz="1200" dirty="0"/>
          </a:p>
        </p:txBody>
      </p:sp>
      <p:sp>
        <p:nvSpPr>
          <p:cNvPr id="29" name="Text 22"/>
          <p:cNvSpPr/>
          <p:nvPr/>
        </p:nvSpPr>
        <p:spPr>
          <a:xfrm>
            <a:off x="987552" y="4416552"/>
            <a:ext cx="7726680" cy="201168"/>
          </a:xfrm>
          <a:prstGeom prst="rect">
            <a:avLst/>
          </a:prstGeom>
          <a:noFill/>
          <a:ln/>
        </p:spPr>
        <p:txBody>
          <a:bodyPr wrap="square" lIns="0" tIns="0" rIns="0" bIns="0" rtlCol="0" anchor="ctr"/>
          <a:lstStyle/>
          <a:p>
            <a:pPr marL="0" indent="0">
              <a:buNone/>
            </a:pPr>
            <a:r>
              <a:rPr lang="en-US" sz="1000" dirty="0">
                <a:solidFill>
                  <a:srgbClr val="5A7190"/>
                </a:solidFill>
                <a:latin typeface="Calibri" pitchFamily="34" charset="0"/>
                <a:ea typeface="Calibri" pitchFamily="34" charset="-122"/>
                <a:cs typeface="Calibri" pitchFamily="34" charset="-120"/>
              </a:rPr>
              <a:t>Select country flag first, then enter number. System validates country format (e.g. +254 for Kenya).</a:t>
            </a:r>
            <a:endParaRPr lang="en-US" sz="1000" dirty="0"/>
          </a:p>
        </p:txBody>
      </p:sp>
      <p:sp>
        <p:nvSpPr>
          <p:cNvPr id="30" name="Shape 23"/>
          <p:cNvSpPr/>
          <p:nvPr/>
        </p:nvSpPr>
        <p:spPr>
          <a:xfrm>
            <a:off x="274320" y="4754880"/>
            <a:ext cx="8595360" cy="256032"/>
          </a:xfrm>
          <a:prstGeom prst="roundRect">
            <a:avLst>
              <a:gd name="adj" fmla="val 17857"/>
            </a:avLst>
          </a:prstGeom>
          <a:solidFill>
            <a:srgbClr val="FFF8E6"/>
          </a:solidFill>
          <a:ln/>
        </p:spPr>
      </p:sp>
      <p:pic>
        <p:nvPicPr>
          <p:cNvPr id="31" name="Image 5" descr="preencoded.png"/>
          <p:cNvPicPr>
            <a:picLocks noChangeAspect="1"/>
          </p:cNvPicPr>
          <p:nvPr/>
        </p:nvPicPr>
        <p:blipFill>
          <a:blip r:embed="rId9"/>
          <a:stretch>
            <a:fillRect/>
          </a:stretch>
        </p:blipFill>
        <p:spPr>
          <a:xfrm>
            <a:off x="347472" y="4782312"/>
            <a:ext cx="182880" cy="182880"/>
          </a:xfrm>
          <a:prstGeom prst="rect">
            <a:avLst/>
          </a:prstGeom>
          <a:ln>
            <a:noFill/>
          </a:ln>
        </p:spPr>
      </p:pic>
      <p:sp>
        <p:nvSpPr>
          <p:cNvPr id="32" name="Text 24"/>
          <p:cNvSpPr/>
          <p:nvPr/>
        </p:nvSpPr>
        <p:spPr>
          <a:xfrm>
            <a:off x="594360" y="4773168"/>
            <a:ext cx="8138160" cy="237744"/>
          </a:xfrm>
          <a:prstGeom prst="rect">
            <a:avLst/>
          </a:prstGeom>
          <a:noFill/>
          <a:ln/>
        </p:spPr>
        <p:txBody>
          <a:bodyPr wrap="square" lIns="0" tIns="0" rIns="0" bIns="0" rtlCol="0" anchor="ctr"/>
          <a:lstStyle/>
          <a:p>
            <a:pPr marL="0" indent="0">
              <a:buNone/>
            </a:pPr>
            <a:r>
              <a:rPr lang="en-US" sz="1000" dirty="0">
                <a:solidFill>
                  <a:srgbClr val="7A5200"/>
                </a:solidFill>
                <a:latin typeface="Calibri" pitchFamily="34" charset="0"/>
                <a:ea typeface="Calibri" pitchFamily="34" charset="-122"/>
                <a:cs typeface="Calibri" pitchFamily="34" charset="-120"/>
              </a:rPr>
              <a:t>Email field is READ-ONLY — it is locked to the email verified by OTP in Step 2. Applicants cannot change it.</a:t>
            </a:r>
            <a:endParaRPr lang="en-US" sz="100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0A2240"/>
          </a:solidFill>
          <a:ln/>
        </p:spPr>
      </p:sp>
      <p:sp>
        <p:nvSpPr>
          <p:cNvPr id="3" name="Text 1"/>
          <p:cNvSpPr/>
          <p:nvPr/>
        </p:nvSpPr>
        <p:spPr>
          <a:xfrm>
            <a:off x="411480" y="91440"/>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Step 4 — Location &amp; Identity</a:t>
            </a:r>
            <a:endParaRPr lang="en-US" sz="2200" dirty="0"/>
          </a:p>
        </p:txBody>
      </p:sp>
      <p:sp>
        <p:nvSpPr>
          <p:cNvPr id="4" name="Text 2"/>
          <p:cNvSpPr/>
          <p:nvPr/>
        </p:nvSpPr>
        <p:spPr>
          <a:xfrm>
            <a:off x="411480" y="594360"/>
            <a:ext cx="7772400" cy="347472"/>
          </a:xfrm>
          <a:prstGeom prst="rect">
            <a:avLst/>
          </a:prstGeom>
          <a:noFill/>
          <a:ln/>
        </p:spPr>
        <p:txBody>
          <a:bodyPr wrap="square" lIns="0" tIns="0" rIns="0" bIns="0" rtlCol="0" anchor="ctr"/>
          <a:lstStyle/>
          <a:p>
            <a:pPr marL="0" indent="0">
              <a:buNone/>
            </a:pPr>
            <a:r>
              <a:rPr lang="en-US" sz="1200" i="1" dirty="0">
                <a:solidFill>
                  <a:srgbClr val="AACBF0"/>
                </a:solidFill>
                <a:latin typeface="Calibri" pitchFamily="34" charset="0"/>
                <a:ea typeface="Calibri" pitchFamily="34" charset="-122"/>
                <a:cs typeface="Calibri" pitchFamily="34" charset="-120"/>
              </a:rPr>
              <a:t>Country must be selected FIRST — then Learning Center list appears</a:t>
            </a:r>
            <a:endParaRPr lang="en-US" sz="1200" dirty="0"/>
          </a:p>
        </p:txBody>
      </p:sp>
      <p:sp>
        <p:nvSpPr>
          <p:cNvPr id="5" name="Shape 3"/>
          <p:cNvSpPr/>
          <p:nvPr/>
        </p:nvSpPr>
        <p:spPr>
          <a:xfrm>
            <a:off x="274320" y="1170432"/>
            <a:ext cx="2606040" cy="1508760"/>
          </a:xfrm>
          <a:prstGeom prst="roundRect">
            <a:avLst>
              <a:gd name="adj" fmla="val 727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6" name="Shape 4"/>
          <p:cNvSpPr/>
          <p:nvPr/>
        </p:nvSpPr>
        <p:spPr>
          <a:xfrm>
            <a:off x="384048" y="1280160"/>
            <a:ext cx="502920" cy="502920"/>
          </a:xfrm>
          <a:prstGeom prst="ellipse">
            <a:avLst/>
          </a:prstGeom>
          <a:solidFill>
            <a:srgbClr val="F0A500"/>
          </a:solidFill>
          <a:ln/>
        </p:spPr>
      </p:sp>
      <p:sp>
        <p:nvSpPr>
          <p:cNvPr id="7" name="Text 5"/>
          <p:cNvSpPr/>
          <p:nvPr/>
        </p:nvSpPr>
        <p:spPr>
          <a:xfrm>
            <a:off x="384048" y="131673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1</a:t>
            </a:r>
            <a:endParaRPr lang="en-US" sz="1600" dirty="0"/>
          </a:p>
        </p:txBody>
      </p:sp>
      <p:sp>
        <p:nvSpPr>
          <p:cNvPr id="8" name="Text 6"/>
          <p:cNvSpPr/>
          <p:nvPr/>
        </p:nvSpPr>
        <p:spPr>
          <a:xfrm>
            <a:off x="987552" y="1261872"/>
            <a:ext cx="1810512" cy="566928"/>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Select Country of</a:t>
            </a:r>
            <a:endParaRPr lang="en-US" sz="1200" dirty="0"/>
          </a:p>
          <a:p>
            <a:pPr marL="0" indent="0">
              <a:buNone/>
            </a:pPr>
            <a:r>
              <a:rPr lang="en-US" sz="1200" b="1" dirty="0">
                <a:solidFill>
                  <a:srgbClr val="0A2240"/>
                </a:solidFill>
                <a:latin typeface="Calibri" pitchFamily="34" charset="0"/>
                <a:ea typeface="Calibri" pitchFamily="34" charset="-122"/>
                <a:cs typeface="Calibri" pitchFamily="34" charset="-120"/>
              </a:rPr>
              <a:t>Learning Center</a:t>
            </a:r>
            <a:endParaRPr lang="en-US" sz="1200" dirty="0"/>
          </a:p>
        </p:txBody>
      </p:sp>
      <p:sp>
        <p:nvSpPr>
          <p:cNvPr id="9" name="Text 7"/>
          <p:cNvSpPr/>
          <p:nvPr/>
        </p:nvSpPr>
        <p:spPr>
          <a:xfrm>
            <a:off x="411480" y="1901952"/>
            <a:ext cx="2331720" cy="621792"/>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Only countries with active CLCs are shown</a:t>
            </a:r>
            <a:endParaRPr lang="en-US" sz="1000" dirty="0"/>
          </a:p>
        </p:txBody>
      </p:sp>
      <p:sp>
        <p:nvSpPr>
          <p:cNvPr id="10" name="Shape 8"/>
          <p:cNvSpPr/>
          <p:nvPr/>
        </p:nvSpPr>
        <p:spPr>
          <a:xfrm>
            <a:off x="2880360" y="1810512"/>
            <a:ext cx="274320" cy="54864"/>
          </a:xfrm>
          <a:prstGeom prst="rect">
            <a:avLst/>
          </a:prstGeom>
          <a:solidFill>
            <a:srgbClr val="F0A500"/>
          </a:solidFill>
          <a:ln/>
        </p:spPr>
      </p:sp>
      <p:sp>
        <p:nvSpPr>
          <p:cNvPr id="11" name="Shape 9"/>
          <p:cNvSpPr/>
          <p:nvPr/>
        </p:nvSpPr>
        <p:spPr>
          <a:xfrm>
            <a:off x="3182112" y="1170432"/>
            <a:ext cx="2606040" cy="1508760"/>
          </a:xfrm>
          <a:prstGeom prst="roundRect">
            <a:avLst>
              <a:gd name="adj" fmla="val 727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2" name="Shape 10"/>
          <p:cNvSpPr/>
          <p:nvPr/>
        </p:nvSpPr>
        <p:spPr>
          <a:xfrm>
            <a:off x="3291840" y="1280160"/>
            <a:ext cx="502920" cy="502920"/>
          </a:xfrm>
          <a:prstGeom prst="ellipse">
            <a:avLst/>
          </a:prstGeom>
          <a:solidFill>
            <a:srgbClr val="F0A500"/>
          </a:solidFill>
          <a:ln/>
        </p:spPr>
      </p:sp>
      <p:sp>
        <p:nvSpPr>
          <p:cNvPr id="13" name="Text 11"/>
          <p:cNvSpPr/>
          <p:nvPr/>
        </p:nvSpPr>
        <p:spPr>
          <a:xfrm>
            <a:off x="3291840" y="131673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2</a:t>
            </a:r>
            <a:endParaRPr lang="en-US" sz="1600" dirty="0"/>
          </a:p>
        </p:txBody>
      </p:sp>
      <p:sp>
        <p:nvSpPr>
          <p:cNvPr id="14" name="Text 12"/>
          <p:cNvSpPr/>
          <p:nvPr/>
        </p:nvSpPr>
        <p:spPr>
          <a:xfrm>
            <a:off x="3895344" y="1261872"/>
            <a:ext cx="1810512" cy="566928"/>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Learning Center</a:t>
            </a:r>
            <a:endParaRPr lang="en-US" sz="1200" dirty="0"/>
          </a:p>
          <a:p>
            <a:pPr marL="0" indent="0">
              <a:buNone/>
            </a:pPr>
            <a:r>
              <a:rPr lang="en-US" sz="1200" b="1" dirty="0">
                <a:solidFill>
                  <a:srgbClr val="0A2240"/>
                </a:solidFill>
                <a:latin typeface="Calibri" pitchFamily="34" charset="0"/>
                <a:ea typeface="Calibri" pitchFamily="34" charset="-122"/>
                <a:cs typeface="Calibri" pitchFamily="34" charset="-120"/>
              </a:rPr>
              <a:t>List Filters</a:t>
            </a:r>
            <a:endParaRPr lang="en-US" sz="1200" dirty="0"/>
          </a:p>
        </p:txBody>
      </p:sp>
      <p:sp>
        <p:nvSpPr>
          <p:cNvPr id="15" name="Text 13"/>
          <p:cNvSpPr/>
          <p:nvPr/>
        </p:nvSpPr>
        <p:spPr>
          <a:xfrm>
            <a:off x="3319272" y="1901952"/>
            <a:ext cx="2331720" cy="621792"/>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Only CLCs in the chosen country appear</a:t>
            </a:r>
            <a:endParaRPr lang="en-US" sz="1000" dirty="0"/>
          </a:p>
        </p:txBody>
      </p:sp>
      <p:sp>
        <p:nvSpPr>
          <p:cNvPr id="16" name="Shape 14"/>
          <p:cNvSpPr/>
          <p:nvPr/>
        </p:nvSpPr>
        <p:spPr>
          <a:xfrm>
            <a:off x="5788152" y="1810512"/>
            <a:ext cx="274320" cy="54864"/>
          </a:xfrm>
          <a:prstGeom prst="rect">
            <a:avLst/>
          </a:prstGeom>
          <a:solidFill>
            <a:srgbClr val="F0A500"/>
          </a:solidFill>
          <a:ln/>
        </p:spPr>
      </p:sp>
      <p:sp>
        <p:nvSpPr>
          <p:cNvPr id="17" name="Shape 15"/>
          <p:cNvSpPr/>
          <p:nvPr/>
        </p:nvSpPr>
        <p:spPr>
          <a:xfrm>
            <a:off x="6089904" y="1170432"/>
            <a:ext cx="2606040" cy="1508760"/>
          </a:xfrm>
          <a:prstGeom prst="roundRect">
            <a:avLst>
              <a:gd name="adj" fmla="val 7273"/>
            </a:avLst>
          </a:prstGeom>
          <a:solidFill>
            <a:srgbClr val="F4F8FF"/>
          </a:solidFill>
          <a:ln w="6350">
            <a:solidFill>
              <a:srgbClr val="DAE4F0"/>
            </a:solidFill>
            <a:prstDash val="solid"/>
          </a:ln>
          <a:effectLst>
            <a:outerShdw blurRad="101600" dist="38100" dir="2700000" algn="bl" rotWithShape="0">
              <a:srgbClr val="000000">
                <a:alpha val="12000"/>
              </a:srgbClr>
            </a:outerShdw>
          </a:effectLst>
        </p:spPr>
      </p:sp>
      <p:sp>
        <p:nvSpPr>
          <p:cNvPr id="18" name="Shape 16"/>
          <p:cNvSpPr/>
          <p:nvPr/>
        </p:nvSpPr>
        <p:spPr>
          <a:xfrm>
            <a:off x="6199632" y="1280160"/>
            <a:ext cx="502920" cy="502920"/>
          </a:xfrm>
          <a:prstGeom prst="ellipse">
            <a:avLst/>
          </a:prstGeom>
          <a:solidFill>
            <a:srgbClr val="F0A500"/>
          </a:solidFill>
          <a:ln/>
        </p:spPr>
      </p:sp>
      <p:sp>
        <p:nvSpPr>
          <p:cNvPr id="19" name="Text 17"/>
          <p:cNvSpPr/>
          <p:nvPr/>
        </p:nvSpPr>
        <p:spPr>
          <a:xfrm>
            <a:off x="6199632" y="1316736"/>
            <a:ext cx="502920" cy="429768"/>
          </a:xfrm>
          <a:prstGeom prst="rect">
            <a:avLst/>
          </a:prstGeom>
          <a:noFill/>
          <a:ln/>
        </p:spPr>
        <p:txBody>
          <a:bodyPr wrap="square" lIns="0" tIns="0" rIns="0" bIns="0" rtlCol="0" anchor="ctr"/>
          <a:lstStyle/>
          <a:p>
            <a:pPr marL="0" indent="0" algn="ctr">
              <a:buNone/>
            </a:pPr>
            <a:r>
              <a:rPr lang="en-US" sz="1600" b="1" dirty="0">
                <a:solidFill>
                  <a:srgbClr val="0A2240"/>
                </a:solidFill>
                <a:latin typeface="Calibri" pitchFamily="34" charset="0"/>
                <a:ea typeface="Calibri" pitchFamily="34" charset="-122"/>
                <a:cs typeface="Calibri" pitchFamily="34" charset="-120"/>
              </a:rPr>
              <a:t>3</a:t>
            </a:r>
            <a:endParaRPr lang="en-US" sz="1600" dirty="0"/>
          </a:p>
        </p:txBody>
      </p:sp>
      <p:sp>
        <p:nvSpPr>
          <p:cNvPr id="20" name="Text 18"/>
          <p:cNvSpPr/>
          <p:nvPr/>
        </p:nvSpPr>
        <p:spPr>
          <a:xfrm>
            <a:off x="6803136" y="1261872"/>
            <a:ext cx="1810512" cy="566928"/>
          </a:xfrm>
          <a:prstGeom prst="rect">
            <a:avLst/>
          </a:prstGeom>
          <a:noFill/>
          <a:ln/>
        </p:spPr>
        <p:txBody>
          <a:bodyPr wrap="square" lIns="0" tIns="0" rIns="0" bIns="0" rtlCol="0" anchor="ctr"/>
          <a:lstStyle/>
          <a:p>
            <a:pPr marL="0" indent="0">
              <a:buNone/>
            </a:pPr>
            <a:r>
              <a:rPr lang="en-US" sz="1200" b="1" dirty="0">
                <a:solidFill>
                  <a:srgbClr val="0A2240"/>
                </a:solidFill>
                <a:latin typeface="Calibri" pitchFamily="34" charset="0"/>
                <a:ea typeface="Calibri" pitchFamily="34" charset="-122"/>
                <a:cs typeface="Calibri" pitchFamily="34" charset="-120"/>
              </a:rPr>
              <a:t>Select Your</a:t>
            </a:r>
            <a:endParaRPr lang="en-US" sz="1200" dirty="0"/>
          </a:p>
          <a:p>
            <a:pPr marL="0" indent="0">
              <a:buNone/>
            </a:pPr>
            <a:r>
              <a:rPr lang="en-US" sz="1200" b="1" dirty="0">
                <a:solidFill>
                  <a:srgbClr val="0A2240"/>
                </a:solidFill>
                <a:latin typeface="Calibri" pitchFamily="34" charset="0"/>
                <a:ea typeface="Calibri" pitchFamily="34" charset="-122"/>
                <a:cs typeface="Calibri" pitchFamily="34" charset="-120"/>
              </a:rPr>
              <a:t>Learning Center</a:t>
            </a:r>
            <a:endParaRPr lang="en-US" sz="1200" dirty="0"/>
          </a:p>
        </p:txBody>
      </p:sp>
      <p:sp>
        <p:nvSpPr>
          <p:cNvPr id="21" name="Text 19"/>
          <p:cNvSpPr/>
          <p:nvPr/>
        </p:nvSpPr>
        <p:spPr>
          <a:xfrm>
            <a:off x="6227064" y="1901952"/>
            <a:ext cx="2331720" cy="621792"/>
          </a:xfrm>
          <a:prstGeom prst="rect">
            <a:avLst/>
          </a:prstGeom>
          <a:noFill/>
          <a:ln/>
        </p:spPr>
        <p:txBody>
          <a:bodyPr wrap="square" rtlCol="0" anchor="ctr"/>
          <a:lstStyle/>
          <a:p>
            <a:pPr marL="0" indent="0">
              <a:buNone/>
            </a:pPr>
            <a:r>
              <a:rPr lang="en-US" sz="1000" dirty="0">
                <a:solidFill>
                  <a:srgbClr val="5A7190"/>
                </a:solidFill>
                <a:latin typeface="Calibri" pitchFamily="34" charset="0"/>
                <a:ea typeface="Calibri" pitchFamily="34" charset="-122"/>
                <a:cs typeface="Calibri" pitchFamily="34" charset="-120"/>
              </a:rPr>
              <a:t>Auto-fills center access code</a:t>
            </a:r>
            <a:endParaRPr lang="en-US" sz="1000" dirty="0"/>
          </a:p>
        </p:txBody>
      </p:sp>
      <p:sp>
        <p:nvSpPr>
          <p:cNvPr id="22" name="Text 20"/>
          <p:cNvSpPr/>
          <p:nvPr/>
        </p:nvSpPr>
        <p:spPr>
          <a:xfrm>
            <a:off x="274320" y="2834640"/>
            <a:ext cx="8595360" cy="320040"/>
          </a:xfrm>
          <a:prstGeom prst="rect">
            <a:avLst/>
          </a:prstGeom>
          <a:noFill/>
          <a:ln/>
        </p:spPr>
        <p:txBody>
          <a:bodyPr wrap="square" rtlCol="0" anchor="ctr"/>
          <a:lstStyle/>
          <a:p>
            <a:pPr marL="0" indent="0">
              <a:buNone/>
            </a:pPr>
            <a:r>
              <a:rPr lang="en-US" sz="1300" b="1" dirty="0">
                <a:solidFill>
                  <a:srgbClr val="0A2240"/>
                </a:solidFill>
                <a:latin typeface="Calibri" pitchFamily="34" charset="0"/>
                <a:ea typeface="Calibri" pitchFamily="34" charset="-122"/>
                <a:cs typeface="Calibri" pitchFamily="34" charset="-120"/>
              </a:rPr>
              <a:t>Other Required Fields in This Step:</a:t>
            </a:r>
            <a:endParaRPr lang="en-US" sz="1300" dirty="0"/>
          </a:p>
        </p:txBody>
      </p:sp>
      <p:sp>
        <p:nvSpPr>
          <p:cNvPr id="23" name="Shape 21"/>
          <p:cNvSpPr/>
          <p:nvPr/>
        </p:nvSpPr>
        <p:spPr>
          <a:xfrm>
            <a:off x="274320" y="3291840"/>
            <a:ext cx="182880" cy="182880"/>
          </a:xfrm>
          <a:prstGeom prst="ellipse">
            <a:avLst/>
          </a:prstGeom>
          <a:solidFill>
            <a:srgbClr val="028090"/>
          </a:solidFill>
          <a:ln/>
        </p:spPr>
      </p:sp>
      <p:sp>
        <p:nvSpPr>
          <p:cNvPr id="24" name="Text 22"/>
          <p:cNvSpPr/>
          <p:nvPr/>
        </p:nvSpPr>
        <p:spPr>
          <a:xfrm>
            <a:off x="530352" y="3218688"/>
            <a:ext cx="4069080" cy="347472"/>
          </a:xfrm>
          <a:prstGeom prst="rect">
            <a:avLst/>
          </a:prstGeom>
          <a:noFill/>
          <a:ln/>
        </p:spPr>
        <p:txBody>
          <a:bodyPr wrap="square" rtlCol="0" anchor="ctr"/>
          <a:lstStyle/>
          <a:p>
            <a:pPr marL="0" indent="0">
              <a:buNone/>
            </a:pPr>
            <a:r>
              <a:rPr lang="en-US" sz="1050" b="1" dirty="0">
                <a:solidFill>
                  <a:srgbClr val="0A2240"/>
                </a:solidFill>
                <a:latin typeface="Calibri" pitchFamily="34" charset="0"/>
                <a:ea typeface="Calibri" pitchFamily="34" charset="-122"/>
                <a:cs typeface="Calibri" pitchFamily="34" charset="-120"/>
              </a:rPr>
              <a:t>Nationality — </a:t>
            </a:r>
            <a:r>
              <a:rPr lang="en-US" sz="1050" dirty="0">
                <a:solidFill>
                  <a:srgbClr val="5A7190"/>
                </a:solidFill>
                <a:latin typeface="Calibri" pitchFamily="34" charset="0"/>
                <a:ea typeface="Calibri" pitchFamily="34" charset="-122"/>
                <a:cs typeface="Calibri" pitchFamily="34" charset="-120"/>
              </a:rPr>
              <a:t>Legal citizenship country</a:t>
            </a:r>
            <a:endParaRPr lang="en-US" sz="1050" dirty="0"/>
          </a:p>
        </p:txBody>
      </p:sp>
      <p:sp>
        <p:nvSpPr>
          <p:cNvPr id="25" name="Shape 23"/>
          <p:cNvSpPr/>
          <p:nvPr/>
        </p:nvSpPr>
        <p:spPr>
          <a:xfrm>
            <a:off x="4709160" y="3291840"/>
            <a:ext cx="182880" cy="182880"/>
          </a:xfrm>
          <a:prstGeom prst="ellipse">
            <a:avLst/>
          </a:prstGeom>
          <a:solidFill>
            <a:srgbClr val="028090"/>
          </a:solidFill>
          <a:ln/>
        </p:spPr>
      </p:sp>
      <p:sp>
        <p:nvSpPr>
          <p:cNvPr id="26" name="Text 24"/>
          <p:cNvSpPr/>
          <p:nvPr/>
        </p:nvSpPr>
        <p:spPr>
          <a:xfrm>
            <a:off x="4965192" y="3218688"/>
            <a:ext cx="4069080" cy="347472"/>
          </a:xfrm>
          <a:prstGeom prst="rect">
            <a:avLst/>
          </a:prstGeom>
          <a:noFill/>
          <a:ln/>
        </p:spPr>
        <p:txBody>
          <a:bodyPr wrap="square" rtlCol="0" anchor="ctr"/>
          <a:lstStyle/>
          <a:p>
            <a:pPr marL="0" indent="0">
              <a:buNone/>
            </a:pPr>
            <a:r>
              <a:rPr lang="en-US" sz="1050" b="1" dirty="0">
                <a:solidFill>
                  <a:srgbClr val="0A2240"/>
                </a:solidFill>
                <a:latin typeface="Calibri" pitchFamily="34" charset="0"/>
                <a:ea typeface="Calibri" pitchFamily="34" charset="-122"/>
                <a:cs typeface="Calibri" pitchFamily="34" charset="-120"/>
              </a:rPr>
              <a:t>Country of Origin — </a:t>
            </a:r>
            <a:r>
              <a:rPr lang="en-US" sz="1050" dirty="0">
                <a:solidFill>
                  <a:srgbClr val="5A7190"/>
                </a:solidFill>
                <a:latin typeface="Calibri" pitchFamily="34" charset="0"/>
                <a:ea typeface="Calibri" pitchFamily="34" charset="-122"/>
                <a:cs typeface="Calibri" pitchFamily="34" charset="-120"/>
              </a:rPr>
              <a:t>Homeland / birth country (may differ from nationality)</a:t>
            </a:r>
            <a:endParaRPr lang="en-US" sz="1050" dirty="0"/>
          </a:p>
        </p:txBody>
      </p:sp>
      <p:sp>
        <p:nvSpPr>
          <p:cNvPr id="27" name="Shape 25"/>
          <p:cNvSpPr/>
          <p:nvPr/>
        </p:nvSpPr>
        <p:spPr>
          <a:xfrm>
            <a:off x="274320" y="3712464"/>
            <a:ext cx="182880" cy="182880"/>
          </a:xfrm>
          <a:prstGeom prst="ellipse">
            <a:avLst/>
          </a:prstGeom>
          <a:solidFill>
            <a:srgbClr val="028090"/>
          </a:solidFill>
          <a:ln/>
        </p:spPr>
      </p:sp>
      <p:sp>
        <p:nvSpPr>
          <p:cNvPr id="28" name="Text 26"/>
          <p:cNvSpPr/>
          <p:nvPr/>
        </p:nvSpPr>
        <p:spPr>
          <a:xfrm>
            <a:off x="530352" y="3639312"/>
            <a:ext cx="4069080" cy="347472"/>
          </a:xfrm>
          <a:prstGeom prst="rect">
            <a:avLst/>
          </a:prstGeom>
          <a:noFill/>
          <a:ln/>
        </p:spPr>
        <p:txBody>
          <a:bodyPr wrap="square" rtlCol="0" anchor="ctr"/>
          <a:lstStyle/>
          <a:p>
            <a:pPr marL="0" indent="0">
              <a:buNone/>
            </a:pPr>
            <a:r>
              <a:rPr lang="en-US" sz="1050" b="1" dirty="0">
                <a:solidFill>
                  <a:srgbClr val="0A2240"/>
                </a:solidFill>
                <a:latin typeface="Calibri" pitchFamily="34" charset="0"/>
                <a:ea typeface="Calibri" pitchFamily="34" charset="-122"/>
                <a:cs typeface="Calibri" pitchFamily="34" charset="-120"/>
              </a:rPr>
              <a:t>Country of School — </a:t>
            </a:r>
            <a:r>
              <a:rPr lang="en-US" sz="1050" dirty="0">
                <a:solidFill>
                  <a:srgbClr val="5A7190"/>
                </a:solidFill>
                <a:latin typeface="Calibri" pitchFamily="34" charset="0"/>
                <a:ea typeface="Calibri" pitchFamily="34" charset="-122"/>
                <a:cs typeface="Calibri" pitchFamily="34" charset="-120"/>
              </a:rPr>
              <a:t>Where secondary school was completed</a:t>
            </a:r>
            <a:endParaRPr lang="en-US" sz="1050" dirty="0"/>
          </a:p>
        </p:txBody>
      </p:sp>
      <p:sp>
        <p:nvSpPr>
          <p:cNvPr id="29" name="Shape 27"/>
          <p:cNvSpPr/>
          <p:nvPr/>
        </p:nvSpPr>
        <p:spPr>
          <a:xfrm>
            <a:off x="4709160" y="3712464"/>
            <a:ext cx="182880" cy="182880"/>
          </a:xfrm>
          <a:prstGeom prst="ellipse">
            <a:avLst/>
          </a:prstGeom>
          <a:solidFill>
            <a:srgbClr val="028090"/>
          </a:solidFill>
          <a:ln/>
        </p:spPr>
      </p:sp>
      <p:sp>
        <p:nvSpPr>
          <p:cNvPr id="30" name="Text 28"/>
          <p:cNvSpPr/>
          <p:nvPr/>
        </p:nvSpPr>
        <p:spPr>
          <a:xfrm>
            <a:off x="4965192" y="3639312"/>
            <a:ext cx="4069080" cy="347472"/>
          </a:xfrm>
          <a:prstGeom prst="rect">
            <a:avLst/>
          </a:prstGeom>
          <a:noFill/>
          <a:ln/>
        </p:spPr>
        <p:txBody>
          <a:bodyPr wrap="square" rtlCol="0" anchor="ctr"/>
          <a:lstStyle/>
          <a:p>
            <a:pPr marL="0" indent="0">
              <a:buNone/>
            </a:pPr>
            <a:r>
              <a:rPr lang="en-US" sz="1050" b="1" dirty="0">
                <a:solidFill>
                  <a:srgbClr val="0A2240"/>
                </a:solidFill>
                <a:latin typeface="Calibri" pitchFamily="34" charset="0"/>
                <a:ea typeface="Calibri" pitchFamily="34" charset="-122"/>
                <a:cs typeface="Calibri" pitchFamily="34" charset="-120"/>
              </a:rPr>
              <a:t>Current City — </a:t>
            </a:r>
            <a:r>
              <a:rPr lang="en-US" sz="1050" dirty="0">
                <a:solidFill>
                  <a:srgbClr val="5A7190"/>
                </a:solidFill>
                <a:latin typeface="Calibri" pitchFamily="34" charset="0"/>
                <a:ea typeface="Calibri" pitchFamily="34" charset="-122"/>
                <a:cs typeface="Calibri" pitchFamily="34" charset="-120"/>
              </a:rPr>
              <a:t>Select from dropdown list</a:t>
            </a:r>
            <a:endParaRPr lang="en-US" sz="1050" dirty="0"/>
          </a:p>
        </p:txBody>
      </p:sp>
      <p:sp>
        <p:nvSpPr>
          <p:cNvPr id="31" name="Shape 29"/>
          <p:cNvSpPr/>
          <p:nvPr/>
        </p:nvSpPr>
        <p:spPr>
          <a:xfrm>
            <a:off x="274320" y="4133088"/>
            <a:ext cx="182880" cy="182880"/>
          </a:xfrm>
          <a:prstGeom prst="ellipse">
            <a:avLst/>
          </a:prstGeom>
          <a:solidFill>
            <a:srgbClr val="028090"/>
          </a:solidFill>
          <a:ln/>
        </p:spPr>
      </p:sp>
      <p:sp>
        <p:nvSpPr>
          <p:cNvPr id="32" name="Text 30"/>
          <p:cNvSpPr/>
          <p:nvPr/>
        </p:nvSpPr>
        <p:spPr>
          <a:xfrm>
            <a:off x="530352" y="4059936"/>
            <a:ext cx="4069080" cy="347472"/>
          </a:xfrm>
          <a:prstGeom prst="rect">
            <a:avLst/>
          </a:prstGeom>
          <a:noFill/>
          <a:ln/>
        </p:spPr>
        <p:txBody>
          <a:bodyPr wrap="square" rtlCol="0" anchor="ctr"/>
          <a:lstStyle/>
          <a:p>
            <a:pPr marL="0" indent="0">
              <a:buNone/>
            </a:pPr>
            <a:r>
              <a:rPr lang="en-US" sz="1050" b="1" dirty="0">
                <a:solidFill>
                  <a:srgbClr val="0A2240"/>
                </a:solidFill>
                <a:latin typeface="Calibri" pitchFamily="34" charset="0"/>
                <a:ea typeface="Calibri" pitchFamily="34" charset="-122"/>
                <a:cs typeface="Calibri" pitchFamily="34" charset="-120"/>
              </a:rPr>
              <a:t>Place of Birth — </a:t>
            </a:r>
            <a:r>
              <a:rPr lang="en-US" sz="1050" dirty="0">
                <a:solidFill>
                  <a:srgbClr val="5A7190"/>
                </a:solidFill>
                <a:latin typeface="Calibri" pitchFamily="34" charset="0"/>
                <a:ea typeface="Calibri" pitchFamily="34" charset="-122"/>
                <a:cs typeface="Calibri" pitchFamily="34" charset="-120"/>
              </a:rPr>
              <a:t>Letters only, no numbers</a:t>
            </a:r>
            <a:endParaRPr lang="en-US" sz="1050" dirty="0"/>
          </a:p>
        </p:txBody>
      </p:sp>
      <p:sp>
        <p:nvSpPr>
          <p:cNvPr id="33" name="Shape 31"/>
          <p:cNvSpPr/>
          <p:nvPr/>
        </p:nvSpPr>
        <p:spPr>
          <a:xfrm>
            <a:off x="4709160" y="4133088"/>
            <a:ext cx="182880" cy="182880"/>
          </a:xfrm>
          <a:prstGeom prst="ellipse">
            <a:avLst/>
          </a:prstGeom>
          <a:solidFill>
            <a:srgbClr val="028090"/>
          </a:solidFill>
          <a:ln/>
        </p:spPr>
      </p:sp>
      <p:sp>
        <p:nvSpPr>
          <p:cNvPr id="34" name="Text 32"/>
          <p:cNvSpPr/>
          <p:nvPr/>
        </p:nvSpPr>
        <p:spPr>
          <a:xfrm>
            <a:off x="4965192" y="4059936"/>
            <a:ext cx="4069080" cy="347472"/>
          </a:xfrm>
          <a:prstGeom prst="rect">
            <a:avLst/>
          </a:prstGeom>
          <a:noFill/>
          <a:ln/>
        </p:spPr>
        <p:txBody>
          <a:bodyPr wrap="square" rtlCol="0" anchor="ctr"/>
          <a:lstStyle/>
          <a:p>
            <a:pPr marL="0" indent="0">
              <a:buNone/>
            </a:pPr>
            <a:r>
              <a:rPr lang="en-US" sz="1050" b="1" dirty="0">
                <a:solidFill>
                  <a:srgbClr val="0A2240"/>
                </a:solidFill>
                <a:latin typeface="Calibri" pitchFamily="34" charset="0"/>
                <a:ea typeface="Calibri" pitchFamily="34" charset="-122"/>
                <a:cs typeface="Calibri" pitchFamily="34" charset="-120"/>
              </a:rPr>
              <a:t>Residency Status — </a:t>
            </a:r>
            <a:r>
              <a:rPr lang="en-US" sz="1050" dirty="0">
                <a:solidFill>
                  <a:srgbClr val="5A7190"/>
                </a:solidFill>
                <a:latin typeface="Calibri" pitchFamily="34" charset="0"/>
                <a:ea typeface="Calibri" pitchFamily="34" charset="-122"/>
                <a:cs typeface="Calibri" pitchFamily="34" charset="-120"/>
              </a:rPr>
              <a:t>e.g. Refugee, Citizen, Asylum Seeker</a:t>
            </a:r>
            <a:endParaRPr lang="en-US" sz="1050" dirty="0"/>
          </a:p>
        </p:txBody>
      </p:sp>
      <p:sp>
        <p:nvSpPr>
          <p:cNvPr id="35" name="Shape 33"/>
          <p:cNvSpPr/>
          <p:nvPr/>
        </p:nvSpPr>
        <p:spPr>
          <a:xfrm>
            <a:off x="274320" y="4553712"/>
            <a:ext cx="182880" cy="182880"/>
          </a:xfrm>
          <a:prstGeom prst="ellipse">
            <a:avLst/>
          </a:prstGeom>
          <a:solidFill>
            <a:srgbClr val="028090"/>
          </a:solidFill>
          <a:ln/>
        </p:spPr>
      </p:sp>
      <p:sp>
        <p:nvSpPr>
          <p:cNvPr id="36" name="Text 34"/>
          <p:cNvSpPr/>
          <p:nvPr/>
        </p:nvSpPr>
        <p:spPr>
          <a:xfrm>
            <a:off x="530352" y="4480560"/>
            <a:ext cx="4069080" cy="347472"/>
          </a:xfrm>
          <a:prstGeom prst="rect">
            <a:avLst/>
          </a:prstGeom>
          <a:noFill/>
          <a:ln/>
        </p:spPr>
        <p:txBody>
          <a:bodyPr wrap="square" rtlCol="0" anchor="ctr"/>
          <a:lstStyle/>
          <a:p>
            <a:pPr marL="0" indent="0">
              <a:buNone/>
            </a:pPr>
            <a:r>
              <a:rPr lang="en-US" sz="1050" b="1" dirty="0">
                <a:solidFill>
                  <a:srgbClr val="0A2240"/>
                </a:solidFill>
                <a:latin typeface="Calibri" pitchFamily="34" charset="0"/>
                <a:ea typeface="Calibri" pitchFamily="34" charset="-122"/>
                <a:cs typeface="Calibri" pitchFamily="34" charset="-120"/>
              </a:rPr>
              <a:t>UNHCR / ID Number — </a:t>
            </a:r>
            <a:r>
              <a:rPr lang="en-US" sz="1050" dirty="0">
                <a:solidFill>
                  <a:srgbClr val="5A7190"/>
                </a:solidFill>
                <a:latin typeface="Calibri" pitchFamily="34" charset="0"/>
                <a:ea typeface="Calibri" pitchFamily="34" charset="-122"/>
                <a:cs typeface="Calibri" pitchFamily="34" charset="-120"/>
              </a:rPr>
              <a:t>Passport number, national ID, or UNHCR number</a:t>
            </a:r>
            <a:endParaRPr lang="en-US" sz="1050" dirty="0"/>
          </a:p>
        </p:txBody>
      </p:sp>
      <p:sp>
        <p:nvSpPr>
          <p:cNvPr id="37" name="Shape 35"/>
          <p:cNvSpPr/>
          <p:nvPr/>
        </p:nvSpPr>
        <p:spPr>
          <a:xfrm>
            <a:off x="4709160" y="4553712"/>
            <a:ext cx="182880" cy="182880"/>
          </a:xfrm>
          <a:prstGeom prst="ellipse">
            <a:avLst/>
          </a:prstGeom>
          <a:solidFill>
            <a:srgbClr val="028090"/>
          </a:solidFill>
          <a:ln/>
        </p:spPr>
      </p:sp>
      <p:sp>
        <p:nvSpPr>
          <p:cNvPr id="38" name="Text 36"/>
          <p:cNvSpPr/>
          <p:nvPr/>
        </p:nvSpPr>
        <p:spPr>
          <a:xfrm>
            <a:off x="4965192" y="4480560"/>
            <a:ext cx="4069080" cy="347472"/>
          </a:xfrm>
          <a:prstGeom prst="rect">
            <a:avLst/>
          </a:prstGeom>
          <a:noFill/>
          <a:ln/>
        </p:spPr>
        <p:txBody>
          <a:bodyPr wrap="square" rtlCol="0" anchor="ctr"/>
          <a:lstStyle/>
          <a:p>
            <a:pPr marL="0" indent="0">
              <a:buNone/>
            </a:pPr>
            <a:r>
              <a:rPr lang="en-US" sz="1050" b="1" dirty="0">
                <a:solidFill>
                  <a:srgbClr val="0A2240"/>
                </a:solidFill>
                <a:latin typeface="Calibri" pitchFamily="34" charset="0"/>
                <a:ea typeface="Calibri" pitchFamily="34" charset="-122"/>
                <a:cs typeface="Calibri" pitchFamily="34" charset="-120"/>
              </a:rPr>
              <a:t>School GPA / Grade — </a:t>
            </a:r>
            <a:r>
              <a:rPr lang="en-US" sz="1050" dirty="0">
                <a:solidFill>
                  <a:srgbClr val="5A7190"/>
                </a:solidFill>
                <a:latin typeface="Calibri" pitchFamily="34" charset="0"/>
                <a:ea typeface="Calibri" pitchFamily="34" charset="-122"/>
                <a:cs typeface="Calibri" pitchFamily="34" charset="-120"/>
              </a:rPr>
              <a:t>Enter score, percentage, or letter grade (e.g. 3.8, 85%, A+)</a:t>
            </a:r>
            <a:endParaRPr lang="en-US" sz="1050" dirty="0"/>
          </a:p>
        </p:txBody>
      </p:sp>
    </p:spTree>
  </p:cSld>
  <p:clrMapOvr>
    <a:masterClrMapping/>
  </p:clrMapOvr>
  <mc:AlternateContent xmlns:mc="http://schemas.openxmlformats.org/markup-compatibility/2006">
    <mc:Choice xmlns:p14="http://schemas.microsoft.com/office/powerpoint/2010/main" Requires="p14">
      <p:transition spd="slow" p14:dur="1200">
        <p14:prism/>
        <p:sndAc>
          <p:stSnd>
            <p:snd r:embed="rId3" name="click.wav"/>
          </p:stSnd>
        </p:sndAc>
      </p:transition>
    </mc:Choice>
    <mc:Fallback>
      <p:transition spd="slow">
        <p:fade/>
        <p:sndAc>
          <p:stSnd>
            <p:snd r:embed="rId3" name="click.wav"/>
          </p:stSnd>
        </p:sndAc>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2788</Words>
  <Application>Microsoft Office PowerPoint</Application>
  <PresentationFormat>On-screen Show (16:9)</PresentationFormat>
  <Paragraphs>338</Paragraphs>
  <Slides>18</Slides>
  <Notes>18</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JWL Student Admission System – Updated Guide 2026</dc:title>
  <dc:subject>PptxGenJS Presentation</dc:subject>
  <dc:creator>JWL Admissions</dc:creator>
  <cp:lastModifiedBy>Prabu Kumar</cp:lastModifiedBy>
  <cp:revision>9</cp:revision>
  <dcterms:created xsi:type="dcterms:W3CDTF">2026-06-25T05:31:50Z</dcterms:created>
  <dcterms:modified xsi:type="dcterms:W3CDTF">2026-06-25T07:02:12Z</dcterms:modified>
</cp:coreProperties>
</file>